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14" y="-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5DDD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3145"/>
              </a:lnSpc>
              <a:tabLst>
                <a:tab pos="1391920" algn="l"/>
              </a:tabLst>
            </a:pPr>
            <a:r>
              <a:rPr spc="160" dirty="0"/>
              <a:t>Время	</a:t>
            </a:r>
            <a:r>
              <a:rPr spc="175" dirty="0"/>
              <a:t>выбирать</a:t>
            </a:r>
            <a:r>
              <a:rPr spc="310" dirty="0"/>
              <a:t> </a:t>
            </a:r>
            <a:r>
              <a:rPr spc="165" dirty="0"/>
              <a:t>будущее!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9070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5DDD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3145"/>
              </a:lnSpc>
              <a:tabLst>
                <a:tab pos="1391920" algn="l"/>
              </a:tabLst>
            </a:pPr>
            <a:r>
              <a:rPr spc="160" dirty="0"/>
              <a:t>Время	</a:t>
            </a:r>
            <a:r>
              <a:rPr spc="175" dirty="0"/>
              <a:t>выбирать</a:t>
            </a:r>
            <a:r>
              <a:rPr spc="310" dirty="0"/>
              <a:t> </a:t>
            </a:r>
            <a:r>
              <a:rPr spc="165" dirty="0"/>
              <a:t>будущее!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9070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5DDD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3145"/>
              </a:lnSpc>
              <a:tabLst>
                <a:tab pos="1391920" algn="l"/>
              </a:tabLst>
            </a:pPr>
            <a:r>
              <a:rPr spc="160" dirty="0"/>
              <a:t>Время	</a:t>
            </a:r>
            <a:r>
              <a:rPr spc="175" dirty="0"/>
              <a:t>выбирать</a:t>
            </a:r>
            <a:r>
              <a:rPr spc="310" dirty="0"/>
              <a:t> </a:t>
            </a:r>
            <a:r>
              <a:rPr spc="165" dirty="0"/>
              <a:t>будущее!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9070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5DDD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3145"/>
              </a:lnSpc>
              <a:tabLst>
                <a:tab pos="1391920" algn="l"/>
              </a:tabLst>
            </a:pPr>
            <a:r>
              <a:rPr spc="160" dirty="0"/>
              <a:t>Время	</a:t>
            </a:r>
            <a:r>
              <a:rPr spc="175" dirty="0"/>
              <a:t>выбирать</a:t>
            </a:r>
            <a:r>
              <a:rPr spc="310" dirty="0"/>
              <a:t> </a:t>
            </a:r>
            <a:r>
              <a:rPr spc="165" dirty="0"/>
              <a:t>будущее!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5DDD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3145"/>
              </a:lnSpc>
              <a:tabLst>
                <a:tab pos="1391920" algn="l"/>
              </a:tabLst>
            </a:pPr>
            <a:r>
              <a:rPr spc="160" dirty="0"/>
              <a:t>Время	</a:t>
            </a:r>
            <a:r>
              <a:rPr spc="175" dirty="0"/>
              <a:t>выбирать</a:t>
            </a:r>
            <a:r>
              <a:rPr spc="310" dirty="0"/>
              <a:t> </a:t>
            </a:r>
            <a:r>
              <a:rPr spc="165" dirty="0"/>
              <a:t>будущее!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4000">
              <a:srgbClr val="E9EEF8"/>
            </a:gs>
            <a:gs pos="5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9189" y="1247394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38100">
            <a:solidFill>
              <a:srgbClr val="8E42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13719" y="76200"/>
            <a:ext cx="1267199" cy="1060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447" y="245821"/>
            <a:ext cx="1184310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69070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152" y="2806699"/>
            <a:ext cx="7135495" cy="160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25722" y="6428028"/>
            <a:ext cx="5457190" cy="433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F5DDD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3145"/>
              </a:lnSpc>
              <a:tabLst>
                <a:tab pos="1391920" algn="l"/>
              </a:tabLst>
            </a:pPr>
            <a:r>
              <a:rPr spc="160" dirty="0"/>
              <a:t>Время	</a:t>
            </a:r>
            <a:r>
              <a:rPr spc="175" dirty="0"/>
              <a:t>выбирать</a:t>
            </a:r>
            <a:r>
              <a:rPr spc="310" dirty="0"/>
              <a:t> </a:t>
            </a:r>
            <a:r>
              <a:rPr spc="165" dirty="0"/>
              <a:t>будущее!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0" y="2362200"/>
            <a:ext cx="12191999" cy="2305118"/>
          </a:xfrm>
          <a:prstGeom prst="rect">
            <a:avLst/>
          </a:prstGeom>
        </p:spPr>
        <p:txBody>
          <a:bodyPr vert="horz" wrap="square" lIns="0" tIns="200025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0" marR="5080" indent="132080" algn="ctr">
              <a:lnSpc>
                <a:spcPts val="8159"/>
              </a:lnSpc>
              <a:spcBef>
                <a:spcPts val="1575"/>
              </a:spcBef>
            </a:pPr>
            <a:r>
              <a:rPr sz="8000" b="1" dirty="0">
                <a:ln w="381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Бережливое  образование</a:t>
            </a:r>
          </a:p>
        </p:txBody>
      </p:sp>
      <p:pic>
        <p:nvPicPr>
          <p:cNvPr id="8" name="Рисунок 7" descr="11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41575" y="24276"/>
            <a:ext cx="6931025" cy="127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74447" y="1618945"/>
            <a:ext cx="4439920" cy="3909746"/>
            <a:chOff x="174447" y="1618945"/>
            <a:chExt cx="4439920" cy="3909746"/>
          </a:xfrm>
        </p:grpSpPr>
        <p:sp>
          <p:nvSpPr>
            <p:cNvPr id="3" name="object 3"/>
            <p:cNvSpPr txBox="1"/>
            <p:nvPr/>
          </p:nvSpPr>
          <p:spPr>
            <a:xfrm>
              <a:off x="174447" y="1618945"/>
              <a:ext cx="443992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2185670" algn="l"/>
                </a:tabLst>
              </a:pPr>
              <a:r>
                <a:rPr sz="2800" spc="-20" dirty="0">
                  <a:latin typeface="Calibri"/>
                  <a:cs typeface="Calibri"/>
                </a:rPr>
                <a:t>Инструмент,	</a:t>
              </a:r>
              <a:r>
                <a:rPr sz="2800" spc="-5" dirty="0">
                  <a:latin typeface="Calibri"/>
                  <a:cs typeface="Calibri"/>
                </a:rPr>
                <a:t>направленный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74447" y="2003551"/>
              <a:ext cx="443928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826135" algn="l"/>
                  <a:tab pos="3775075" algn="l"/>
                </a:tabLst>
              </a:pP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5" dirty="0">
                  <a:latin typeface="Calibri"/>
                  <a:cs typeface="Calibri"/>
                </a:rPr>
                <a:t>а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ста</a:t>
              </a: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10" dirty="0">
                  <a:latin typeface="Calibri"/>
                  <a:cs typeface="Calibri"/>
                </a:rPr>
                <a:t>дартиза</a:t>
              </a:r>
              <a:r>
                <a:rPr sz="2800" spc="5" dirty="0">
                  <a:latin typeface="Calibri"/>
                  <a:cs typeface="Calibri"/>
                </a:rPr>
                <a:t>ц</a:t>
              </a:r>
              <a:r>
                <a:rPr sz="2800" spc="-5" dirty="0">
                  <a:latin typeface="Calibri"/>
                  <a:cs typeface="Calibri"/>
                </a:rPr>
                <a:t>ию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в</a:t>
              </a:r>
              <a:r>
                <a:rPr sz="2800" dirty="0">
                  <a:latin typeface="Calibri"/>
                  <a:cs typeface="Calibri"/>
                </a:rPr>
                <a:t>с</a:t>
              </a:r>
              <a:r>
                <a:rPr sz="2800" spc="-15" dirty="0">
                  <a:latin typeface="Calibri"/>
                  <a:cs typeface="Calibri"/>
                </a:rPr>
                <a:t>е</a:t>
              </a:r>
              <a:r>
                <a:rPr sz="2800" spc="-5" dirty="0">
                  <a:latin typeface="Calibri"/>
                  <a:cs typeface="Calibri"/>
                </a:rPr>
                <a:t>х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74447" y="2387599"/>
              <a:ext cx="443738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840864" algn="l"/>
                  <a:tab pos="2931160" algn="l"/>
                </a:tabLst>
              </a:pPr>
              <a:r>
                <a:rPr sz="2800" spc="-5" dirty="0">
                  <a:latin typeface="Calibri"/>
                  <a:cs typeface="Calibri"/>
                </a:rPr>
                <a:t>про</a:t>
              </a:r>
              <a:r>
                <a:rPr sz="2800" spc="-30" dirty="0">
                  <a:latin typeface="Calibri"/>
                  <a:cs typeface="Calibri"/>
                </a:rPr>
                <a:t>ц</a:t>
              </a:r>
              <a:r>
                <a:rPr sz="2800" spc="-5" dirty="0">
                  <a:latin typeface="Calibri"/>
                  <a:cs typeface="Calibri"/>
                </a:rPr>
                <a:t>ессо</a:t>
              </a:r>
              <a:r>
                <a:rPr sz="2800" spc="-10" dirty="0">
                  <a:latin typeface="Calibri"/>
                  <a:cs typeface="Calibri"/>
                </a:rPr>
                <a:t>в</a:t>
              </a:r>
              <a:r>
                <a:rPr sz="2800" spc="-5" dirty="0">
                  <a:latin typeface="Calibri"/>
                  <a:cs typeface="Calibri"/>
                </a:rPr>
                <a:t>.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10" dirty="0">
                  <a:latin typeface="Calibri"/>
                  <a:cs typeface="Calibri"/>
                </a:rPr>
                <a:t>Очен</a:t>
              </a:r>
              <a:r>
                <a:rPr sz="2800" spc="-5" dirty="0">
                  <a:latin typeface="Calibri"/>
                  <a:cs typeface="Calibri"/>
                </a:rPr>
                <a:t>ь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п</a:t>
              </a:r>
              <a:r>
                <a:rPr sz="2800" spc="-55" dirty="0">
                  <a:latin typeface="Calibri"/>
                  <a:cs typeface="Calibri"/>
                </a:rPr>
                <a:t>о</a:t>
              </a:r>
              <a:r>
                <a:rPr sz="2800" spc="-10" dirty="0">
                  <a:latin typeface="Calibri"/>
                  <a:cs typeface="Calibri"/>
                </a:rPr>
                <a:t>лез</a:t>
              </a: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5" dirty="0">
                  <a:latin typeface="Calibri"/>
                  <a:cs typeface="Calibri"/>
                </a:rPr>
                <a:t>ый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74447" y="2771343"/>
              <a:ext cx="4438650" cy="836294"/>
            </a:xfrm>
            <a:prstGeom prst="rect">
              <a:avLst/>
            </a:prstGeom>
          </p:spPr>
          <p:txBody>
            <a:bodyPr vert="horz" wrap="square" lIns="0" tIns="60325" rIns="0" bIns="0" rtlCol="0">
              <a:spAutoFit/>
            </a:bodyPr>
            <a:lstStyle/>
            <a:p>
              <a:pPr marL="12700" marR="5080">
                <a:lnSpc>
                  <a:spcPts val="3030"/>
                </a:lnSpc>
                <a:spcBef>
                  <a:spcPts val="475"/>
                </a:spcBef>
                <a:tabLst>
                  <a:tab pos="2226945" algn="l"/>
                  <a:tab pos="2292350" algn="l"/>
                  <a:tab pos="4255135" algn="l"/>
                </a:tabLst>
              </a:pPr>
              <a:r>
                <a:rPr sz="2800" spc="-5" dirty="0">
                  <a:latin typeface="Calibri"/>
                  <a:cs typeface="Calibri"/>
                </a:rPr>
                <a:t>инс</a:t>
              </a:r>
              <a:r>
                <a:rPr sz="2800" spc="5" dirty="0">
                  <a:latin typeface="Calibri"/>
                  <a:cs typeface="Calibri"/>
                </a:rPr>
                <a:t>т</a:t>
              </a:r>
              <a:r>
                <a:rPr sz="2800" spc="-35" dirty="0">
                  <a:latin typeface="Calibri"/>
                  <a:cs typeface="Calibri"/>
                </a:rPr>
                <a:t>р</a:t>
              </a:r>
              <a:r>
                <a:rPr sz="2800" spc="-25" dirty="0">
                  <a:latin typeface="Calibri"/>
                  <a:cs typeface="Calibri"/>
                </a:rPr>
                <a:t>у</a:t>
              </a:r>
              <a:r>
                <a:rPr sz="2800" spc="-10" dirty="0">
                  <a:latin typeface="Calibri"/>
                  <a:cs typeface="Calibri"/>
                </a:rPr>
                <a:t>м</a:t>
              </a:r>
              <a:r>
                <a:rPr sz="2800" spc="-15" dirty="0">
                  <a:latin typeface="Calibri"/>
                  <a:cs typeface="Calibri"/>
                </a:rPr>
                <a:t>е</a:t>
              </a:r>
              <a:r>
                <a:rPr sz="2800" spc="-5" dirty="0">
                  <a:latin typeface="Calibri"/>
                  <a:cs typeface="Calibri"/>
                </a:rPr>
                <a:t>н</a:t>
              </a:r>
              <a:r>
                <a:rPr sz="2800" spc="-125" dirty="0">
                  <a:latin typeface="Calibri"/>
                  <a:cs typeface="Calibri"/>
                </a:rPr>
                <a:t>т</a:t>
              </a:r>
              <a:r>
                <a:rPr sz="2800" spc="-5" dirty="0">
                  <a:latin typeface="Calibri"/>
                  <a:cs typeface="Calibri"/>
                </a:rPr>
                <a:t>,</a:t>
              </a:r>
              <a:r>
                <a:rPr sz="2800" dirty="0">
                  <a:latin typeface="Calibri"/>
                  <a:cs typeface="Calibri"/>
                </a:rPr>
                <a:t>		</a:t>
              </a:r>
              <a:r>
                <a:rPr sz="2800" spc="-5" dirty="0">
                  <a:latin typeface="Calibri"/>
                  <a:cs typeface="Calibri"/>
                </a:rPr>
                <a:t>поз</a:t>
              </a:r>
              <a:r>
                <a:rPr sz="2800" spc="5" dirty="0">
                  <a:latin typeface="Calibri"/>
                  <a:cs typeface="Calibri"/>
                </a:rPr>
                <a:t>в</a:t>
              </a:r>
              <a:r>
                <a:rPr sz="2800" spc="-55" dirty="0">
                  <a:latin typeface="Calibri"/>
                  <a:cs typeface="Calibri"/>
                </a:rPr>
                <a:t>о</a:t>
              </a:r>
              <a:r>
                <a:rPr sz="2800" spc="-10" dirty="0">
                  <a:latin typeface="Calibri"/>
                  <a:cs typeface="Calibri"/>
                </a:rPr>
                <a:t>ляющий  </a:t>
              </a:r>
              <a:r>
                <a:rPr sz="2800" spc="-5" dirty="0">
                  <a:latin typeface="Calibri"/>
                  <a:cs typeface="Calibri"/>
                </a:rPr>
                <a:t>с</a:t>
              </a: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5" dirty="0">
                  <a:latin typeface="Calibri"/>
                  <a:cs typeface="Calibri"/>
                </a:rPr>
                <a:t>и</a:t>
              </a:r>
              <a:r>
                <a:rPr sz="2800" spc="-35" dirty="0">
                  <a:latin typeface="Calibri"/>
                  <a:cs typeface="Calibri"/>
                </a:rPr>
                <a:t>ж</a:t>
              </a:r>
              <a:r>
                <a:rPr sz="2800" spc="-5" dirty="0">
                  <a:latin typeface="Calibri"/>
                  <a:cs typeface="Calibri"/>
                </a:rPr>
                <a:t>а</a:t>
              </a:r>
              <a:r>
                <a:rPr sz="2800" spc="-15" dirty="0">
                  <a:latin typeface="Calibri"/>
                  <a:cs typeface="Calibri"/>
                </a:rPr>
                <a:t>т</a:t>
              </a:r>
              <a:r>
                <a:rPr sz="2800" spc="-5" dirty="0">
                  <a:latin typeface="Calibri"/>
                  <a:cs typeface="Calibri"/>
                </a:rPr>
                <a:t>ь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п</a:t>
              </a:r>
              <a:r>
                <a:rPr sz="2800" spc="-15" dirty="0">
                  <a:latin typeface="Calibri"/>
                  <a:cs typeface="Calibri"/>
                </a:rPr>
                <a:t>о</a:t>
              </a:r>
              <a:r>
                <a:rPr sz="2800" spc="-20" dirty="0">
                  <a:latin typeface="Calibri"/>
                  <a:cs typeface="Calibri"/>
                </a:rPr>
                <a:t>т</a:t>
              </a:r>
              <a:r>
                <a:rPr sz="2800" spc="-5" dirty="0">
                  <a:latin typeface="Calibri"/>
                  <a:cs typeface="Calibri"/>
                </a:rPr>
                <a:t>ери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в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74447" y="3539997"/>
              <a:ext cx="443865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2362835" algn="l"/>
                </a:tabLst>
              </a:pPr>
              <a:r>
                <a:rPr sz="2800" spc="-10" dirty="0">
                  <a:latin typeface="Calibri"/>
                  <a:cs typeface="Calibri"/>
                </a:rPr>
                <a:t>производстве.	</a:t>
              </a:r>
              <a:r>
                <a:rPr sz="2800" spc="-15" dirty="0">
                  <a:latin typeface="Calibri"/>
                  <a:cs typeface="Calibri"/>
                </a:rPr>
                <a:t>Представляет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74447" y="3923741"/>
              <a:ext cx="443738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574165" algn="l"/>
                  <a:tab pos="4052570" algn="l"/>
                </a:tabLst>
              </a:pPr>
              <a:r>
                <a:rPr sz="2800" spc="-5" dirty="0">
                  <a:latin typeface="Calibri"/>
                  <a:cs typeface="Calibri"/>
                </a:rPr>
                <a:t>собой	инс</a:t>
              </a:r>
              <a:r>
                <a:rPr sz="2800" spc="5" dirty="0">
                  <a:latin typeface="Calibri"/>
                  <a:cs typeface="Calibri"/>
                </a:rPr>
                <a:t>т</a:t>
              </a:r>
              <a:r>
                <a:rPr sz="2800" spc="-25" dirty="0">
                  <a:latin typeface="Calibri"/>
                  <a:cs typeface="Calibri"/>
                </a:rPr>
                <a:t>р</a:t>
              </a:r>
              <a:r>
                <a:rPr sz="2800" spc="-5" dirty="0">
                  <a:latin typeface="Calibri"/>
                  <a:cs typeface="Calibri"/>
                </a:rPr>
                <a:t>у</a:t>
              </a:r>
              <a:r>
                <a:rPr sz="2800" spc="-20" dirty="0">
                  <a:latin typeface="Calibri"/>
                  <a:cs typeface="Calibri"/>
                </a:rPr>
                <a:t>к</a:t>
              </a:r>
              <a:r>
                <a:rPr sz="2800" spc="-5" dirty="0">
                  <a:latin typeface="Calibri"/>
                  <a:cs typeface="Calibri"/>
                </a:rPr>
                <a:t>цию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10" dirty="0">
                  <a:latin typeface="Calibri"/>
                  <a:cs typeface="Calibri"/>
                </a:rPr>
                <a:t>по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74447" y="4308475"/>
              <a:ext cx="2792095" cy="835660"/>
            </a:xfrm>
            <a:prstGeom prst="rect">
              <a:avLst/>
            </a:prstGeom>
          </p:spPr>
          <p:txBody>
            <a:bodyPr vert="horz" wrap="square" lIns="0" tIns="60960" rIns="0" bIns="0" rtlCol="0">
              <a:spAutoFit/>
            </a:bodyPr>
            <a:lstStyle/>
            <a:p>
              <a:pPr marL="12700" marR="5080">
                <a:lnSpc>
                  <a:spcPts val="3020"/>
                </a:lnSpc>
                <a:spcBef>
                  <a:spcPts val="480"/>
                </a:spcBef>
                <a:tabLst>
                  <a:tab pos="2417445" algn="l"/>
                </a:tabLst>
              </a:pPr>
              <a:r>
                <a:rPr sz="2800" spc="-5" dirty="0">
                  <a:latin typeface="Calibri"/>
                  <a:cs typeface="Calibri"/>
                </a:rPr>
                <a:t>и</a:t>
              </a:r>
              <a:r>
                <a:rPr sz="2800" spc="-30" dirty="0">
                  <a:latin typeface="Calibri"/>
                  <a:cs typeface="Calibri"/>
                </a:rPr>
                <a:t>д</a:t>
              </a:r>
              <a:r>
                <a:rPr sz="2800" spc="-5" dirty="0">
                  <a:latin typeface="Calibri"/>
                  <a:cs typeface="Calibri"/>
                </a:rPr>
                <a:t>еально</a:t>
              </a:r>
              <a:r>
                <a:rPr sz="2800" spc="-15" dirty="0">
                  <a:latin typeface="Calibri"/>
                  <a:cs typeface="Calibri"/>
                </a:rPr>
                <a:t>м</a:t>
              </a:r>
              <a:r>
                <a:rPr sz="2800" spc="-85" dirty="0">
                  <a:latin typeface="Calibri"/>
                  <a:cs typeface="Calibri"/>
                </a:rPr>
                <a:t>у</a:t>
              </a:r>
              <a:r>
                <a:rPr sz="2800" spc="-5" dirty="0">
                  <a:latin typeface="Calibri"/>
                  <a:cs typeface="Calibri"/>
                </a:rPr>
                <a:t>,</a:t>
              </a:r>
              <a:r>
                <a:rPr sz="2800" dirty="0">
                  <a:latin typeface="Calibri"/>
                  <a:cs typeface="Calibri"/>
                </a:rPr>
                <a:t>	на  </a:t>
              </a:r>
              <a:r>
                <a:rPr sz="2800" spc="-25" dirty="0">
                  <a:latin typeface="Calibri"/>
                  <a:cs typeface="Calibri"/>
                </a:rPr>
                <a:t>момент,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334003" y="4308475"/>
              <a:ext cx="1277620" cy="835660"/>
            </a:xfrm>
            <a:prstGeom prst="rect">
              <a:avLst/>
            </a:prstGeom>
          </p:spPr>
          <p:txBody>
            <a:bodyPr vert="horz" wrap="square" lIns="0" tIns="60960" rIns="0" bIns="0" rtlCol="0">
              <a:spAutoFit/>
            </a:bodyPr>
            <a:lstStyle/>
            <a:p>
              <a:pPr marL="12700" marR="5080" indent="73025">
                <a:lnSpc>
                  <a:spcPts val="3020"/>
                </a:lnSpc>
                <a:spcBef>
                  <a:spcPts val="480"/>
                </a:spcBef>
              </a:pPr>
              <a:r>
                <a:rPr sz="2800" spc="-10" dirty="0">
                  <a:latin typeface="Calibri"/>
                  <a:cs typeface="Calibri"/>
                </a:rPr>
                <a:t>да</a:t>
              </a: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5" dirty="0">
                  <a:latin typeface="Calibri"/>
                  <a:cs typeface="Calibri"/>
                </a:rPr>
                <a:t>ный  п</a:t>
              </a:r>
              <a:r>
                <a:rPr sz="2800" dirty="0">
                  <a:latin typeface="Calibri"/>
                  <a:cs typeface="Calibri"/>
                </a:rPr>
                <a:t>о</a:t>
              </a:r>
              <a:r>
                <a:rPr sz="2800" spc="-10" dirty="0">
                  <a:latin typeface="Calibri"/>
                  <a:cs typeface="Calibri"/>
                </a:rPr>
                <a:t>р</a:t>
              </a:r>
              <a:r>
                <a:rPr sz="2800" spc="-15" dirty="0">
                  <a:latin typeface="Calibri"/>
                  <a:cs typeface="Calibri"/>
                </a:rPr>
                <a:t>я</a:t>
              </a:r>
              <a:r>
                <a:rPr sz="2800" dirty="0">
                  <a:latin typeface="Calibri"/>
                  <a:cs typeface="Calibri"/>
                </a:rPr>
                <a:t>д</a:t>
              </a:r>
              <a:r>
                <a:rPr sz="2800" spc="-5" dirty="0">
                  <a:latin typeface="Calibri"/>
                  <a:cs typeface="Calibri"/>
                </a:rPr>
                <a:t>ку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74447" y="5076571"/>
              <a:ext cx="317119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10" dirty="0">
                  <a:latin typeface="Calibri"/>
                  <a:cs typeface="Calibri"/>
                </a:rPr>
                <a:t>выполнения</a:t>
              </a:r>
              <a:r>
                <a:rPr sz="2800" spc="-6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работы.</a:t>
              </a:r>
              <a:endParaRPr sz="2800">
                <a:latin typeface="Calibri"/>
                <a:cs typeface="Calibri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5558027" y="2590800"/>
            <a:ext cx="937260" cy="1057910"/>
          </a:xfrm>
          <a:custGeom>
            <a:avLst/>
            <a:gdLst/>
            <a:ahLst/>
            <a:cxnLst/>
            <a:rect l="l" t="t" r="r" b="b"/>
            <a:pathLst>
              <a:path w="937260" h="1057910">
                <a:moveTo>
                  <a:pt x="307848" y="0"/>
                </a:moveTo>
                <a:lnTo>
                  <a:pt x="0" y="0"/>
                </a:lnTo>
                <a:lnTo>
                  <a:pt x="0" y="977264"/>
                </a:lnTo>
                <a:lnTo>
                  <a:pt x="601852" y="977264"/>
                </a:lnTo>
                <a:lnTo>
                  <a:pt x="601852" y="1057656"/>
                </a:lnTo>
                <a:lnTo>
                  <a:pt x="937260" y="823340"/>
                </a:lnTo>
                <a:lnTo>
                  <a:pt x="601852" y="589026"/>
                </a:lnTo>
                <a:lnTo>
                  <a:pt x="601852" y="669416"/>
                </a:lnTo>
                <a:lnTo>
                  <a:pt x="307848" y="669416"/>
                </a:lnTo>
                <a:lnTo>
                  <a:pt x="307848" y="0"/>
                </a:lnTo>
                <a:close/>
              </a:path>
            </a:pathLst>
          </a:custGeom>
          <a:solidFill>
            <a:srgbClr val="E8D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8027" y="2590800"/>
            <a:ext cx="937260" cy="1057910"/>
          </a:xfrm>
          <a:custGeom>
            <a:avLst/>
            <a:gdLst/>
            <a:ahLst/>
            <a:cxnLst/>
            <a:rect l="l" t="t" r="r" b="b"/>
            <a:pathLst>
              <a:path w="937260" h="1057910">
                <a:moveTo>
                  <a:pt x="307848" y="0"/>
                </a:moveTo>
                <a:lnTo>
                  <a:pt x="307848" y="669416"/>
                </a:lnTo>
                <a:lnTo>
                  <a:pt x="601852" y="669416"/>
                </a:lnTo>
                <a:lnTo>
                  <a:pt x="601852" y="589026"/>
                </a:lnTo>
                <a:lnTo>
                  <a:pt x="937260" y="823340"/>
                </a:lnTo>
                <a:lnTo>
                  <a:pt x="601852" y="1057656"/>
                </a:lnTo>
                <a:lnTo>
                  <a:pt x="601852" y="977264"/>
                </a:lnTo>
                <a:lnTo>
                  <a:pt x="0" y="977264"/>
                </a:lnTo>
                <a:lnTo>
                  <a:pt x="0" y="0"/>
                </a:lnTo>
                <a:lnTo>
                  <a:pt x="307848" y="0"/>
                </a:lnTo>
                <a:close/>
              </a:path>
            </a:pathLst>
          </a:custGeom>
          <a:ln w="15240">
            <a:solidFill>
              <a:srgbClr val="AB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3455" y="1485900"/>
            <a:ext cx="2146300" cy="1245235"/>
          </a:xfrm>
          <a:custGeom>
            <a:avLst/>
            <a:gdLst/>
            <a:ahLst/>
            <a:cxnLst/>
            <a:rect l="l" t="t" r="r" b="b"/>
            <a:pathLst>
              <a:path w="2146300" h="1245235">
                <a:moveTo>
                  <a:pt x="1938274" y="0"/>
                </a:moveTo>
                <a:lnTo>
                  <a:pt x="207518" y="0"/>
                </a:lnTo>
                <a:lnTo>
                  <a:pt x="159953" y="5483"/>
                </a:lnTo>
                <a:lnTo>
                  <a:pt x="116280" y="21101"/>
                </a:lnTo>
                <a:lnTo>
                  <a:pt x="77749" y="45606"/>
                </a:lnTo>
                <a:lnTo>
                  <a:pt x="45606" y="77749"/>
                </a:lnTo>
                <a:lnTo>
                  <a:pt x="21101" y="116280"/>
                </a:lnTo>
                <a:lnTo>
                  <a:pt x="5483" y="159953"/>
                </a:lnTo>
                <a:lnTo>
                  <a:pt x="0" y="207517"/>
                </a:lnTo>
                <a:lnTo>
                  <a:pt x="0" y="1037589"/>
                </a:lnTo>
                <a:lnTo>
                  <a:pt x="5483" y="1085154"/>
                </a:lnTo>
                <a:lnTo>
                  <a:pt x="21101" y="1128827"/>
                </a:lnTo>
                <a:lnTo>
                  <a:pt x="45606" y="1167358"/>
                </a:lnTo>
                <a:lnTo>
                  <a:pt x="77749" y="1199501"/>
                </a:lnTo>
                <a:lnTo>
                  <a:pt x="116280" y="1224006"/>
                </a:lnTo>
                <a:lnTo>
                  <a:pt x="159953" y="1239624"/>
                </a:lnTo>
                <a:lnTo>
                  <a:pt x="207518" y="1245108"/>
                </a:lnTo>
                <a:lnTo>
                  <a:pt x="1938274" y="1245108"/>
                </a:lnTo>
                <a:lnTo>
                  <a:pt x="1985838" y="1239624"/>
                </a:lnTo>
                <a:lnTo>
                  <a:pt x="2029511" y="1224006"/>
                </a:lnTo>
                <a:lnTo>
                  <a:pt x="2068042" y="1199501"/>
                </a:lnTo>
                <a:lnTo>
                  <a:pt x="2100185" y="1167358"/>
                </a:lnTo>
                <a:lnTo>
                  <a:pt x="2124690" y="1128827"/>
                </a:lnTo>
                <a:lnTo>
                  <a:pt x="2140308" y="1085154"/>
                </a:lnTo>
                <a:lnTo>
                  <a:pt x="2145792" y="1037589"/>
                </a:lnTo>
                <a:lnTo>
                  <a:pt x="2145792" y="207517"/>
                </a:lnTo>
                <a:lnTo>
                  <a:pt x="2140308" y="159953"/>
                </a:lnTo>
                <a:lnTo>
                  <a:pt x="2124690" y="116280"/>
                </a:lnTo>
                <a:lnTo>
                  <a:pt x="2100185" y="77749"/>
                </a:lnTo>
                <a:lnTo>
                  <a:pt x="2068042" y="45606"/>
                </a:lnTo>
                <a:lnTo>
                  <a:pt x="2029511" y="21101"/>
                </a:lnTo>
                <a:lnTo>
                  <a:pt x="1985838" y="5483"/>
                </a:lnTo>
                <a:lnTo>
                  <a:pt x="1938274" y="0"/>
                </a:lnTo>
                <a:close/>
              </a:path>
            </a:pathLst>
          </a:custGeom>
          <a:solidFill>
            <a:srgbClr val="FAE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53455" y="1485900"/>
            <a:ext cx="2146300" cy="1245235"/>
          </a:xfrm>
          <a:custGeom>
            <a:avLst/>
            <a:gdLst/>
            <a:ahLst/>
            <a:cxnLst/>
            <a:rect l="l" t="t" r="r" b="b"/>
            <a:pathLst>
              <a:path w="2146300" h="1245235">
                <a:moveTo>
                  <a:pt x="0" y="207517"/>
                </a:moveTo>
                <a:lnTo>
                  <a:pt x="5483" y="159953"/>
                </a:lnTo>
                <a:lnTo>
                  <a:pt x="21101" y="116280"/>
                </a:lnTo>
                <a:lnTo>
                  <a:pt x="45606" y="77749"/>
                </a:lnTo>
                <a:lnTo>
                  <a:pt x="77749" y="45606"/>
                </a:lnTo>
                <a:lnTo>
                  <a:pt x="116280" y="21101"/>
                </a:lnTo>
                <a:lnTo>
                  <a:pt x="159953" y="5483"/>
                </a:lnTo>
                <a:lnTo>
                  <a:pt x="207518" y="0"/>
                </a:lnTo>
                <a:lnTo>
                  <a:pt x="1938274" y="0"/>
                </a:lnTo>
                <a:lnTo>
                  <a:pt x="1985838" y="5483"/>
                </a:lnTo>
                <a:lnTo>
                  <a:pt x="2029511" y="21101"/>
                </a:lnTo>
                <a:lnTo>
                  <a:pt x="2068042" y="45606"/>
                </a:lnTo>
                <a:lnTo>
                  <a:pt x="2100185" y="77749"/>
                </a:lnTo>
                <a:lnTo>
                  <a:pt x="2124690" y="116280"/>
                </a:lnTo>
                <a:lnTo>
                  <a:pt x="2140308" y="159953"/>
                </a:lnTo>
                <a:lnTo>
                  <a:pt x="2145792" y="207517"/>
                </a:lnTo>
                <a:lnTo>
                  <a:pt x="2145792" y="1037589"/>
                </a:lnTo>
                <a:lnTo>
                  <a:pt x="2140308" y="1085154"/>
                </a:lnTo>
                <a:lnTo>
                  <a:pt x="2124690" y="1128827"/>
                </a:lnTo>
                <a:lnTo>
                  <a:pt x="2100185" y="1167358"/>
                </a:lnTo>
                <a:lnTo>
                  <a:pt x="2068042" y="1199501"/>
                </a:lnTo>
                <a:lnTo>
                  <a:pt x="2029511" y="1224006"/>
                </a:lnTo>
                <a:lnTo>
                  <a:pt x="1985838" y="1239624"/>
                </a:lnTo>
                <a:lnTo>
                  <a:pt x="1938274" y="1245108"/>
                </a:lnTo>
                <a:lnTo>
                  <a:pt x="207518" y="1245108"/>
                </a:lnTo>
                <a:lnTo>
                  <a:pt x="159953" y="1239624"/>
                </a:lnTo>
                <a:lnTo>
                  <a:pt x="116280" y="1224006"/>
                </a:lnTo>
                <a:lnTo>
                  <a:pt x="77749" y="1199501"/>
                </a:lnTo>
                <a:lnTo>
                  <a:pt x="45606" y="1167358"/>
                </a:lnTo>
                <a:lnTo>
                  <a:pt x="21101" y="1128827"/>
                </a:lnTo>
                <a:lnTo>
                  <a:pt x="5483" y="1085154"/>
                </a:lnTo>
                <a:lnTo>
                  <a:pt x="0" y="1037589"/>
                </a:lnTo>
                <a:lnTo>
                  <a:pt x="0" y="207517"/>
                </a:lnTo>
                <a:close/>
              </a:path>
            </a:pathLst>
          </a:custGeom>
          <a:ln w="15240">
            <a:solidFill>
              <a:srgbClr val="AB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42253" y="1709420"/>
            <a:ext cx="157035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ПОТЕРИ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spc="-5" dirty="0">
                <a:latin typeface="Calibri"/>
                <a:cs typeface="Calibri"/>
              </a:rPr>
              <a:t>(исключать)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95287" y="3966972"/>
            <a:ext cx="944880" cy="1057910"/>
          </a:xfrm>
          <a:custGeom>
            <a:avLst/>
            <a:gdLst/>
            <a:ahLst/>
            <a:cxnLst/>
            <a:rect l="l" t="t" r="r" b="b"/>
            <a:pathLst>
              <a:path w="944879" h="1057910">
                <a:moveTo>
                  <a:pt x="310261" y="0"/>
                </a:moveTo>
                <a:lnTo>
                  <a:pt x="0" y="0"/>
                </a:lnTo>
                <a:lnTo>
                  <a:pt x="0" y="976629"/>
                </a:lnTo>
                <a:lnTo>
                  <a:pt x="606806" y="976629"/>
                </a:lnTo>
                <a:lnTo>
                  <a:pt x="606806" y="1057655"/>
                </a:lnTo>
                <a:lnTo>
                  <a:pt x="944880" y="821435"/>
                </a:lnTo>
                <a:lnTo>
                  <a:pt x="606806" y="585215"/>
                </a:lnTo>
                <a:lnTo>
                  <a:pt x="606806" y="666241"/>
                </a:lnTo>
                <a:lnTo>
                  <a:pt x="310261" y="666241"/>
                </a:lnTo>
                <a:lnTo>
                  <a:pt x="310261" y="0"/>
                </a:lnTo>
                <a:close/>
              </a:path>
            </a:pathLst>
          </a:custGeom>
          <a:solidFill>
            <a:srgbClr val="E8D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5287" y="3966972"/>
            <a:ext cx="944880" cy="1057910"/>
          </a:xfrm>
          <a:custGeom>
            <a:avLst/>
            <a:gdLst/>
            <a:ahLst/>
            <a:cxnLst/>
            <a:rect l="l" t="t" r="r" b="b"/>
            <a:pathLst>
              <a:path w="944879" h="1057910">
                <a:moveTo>
                  <a:pt x="310261" y="0"/>
                </a:moveTo>
                <a:lnTo>
                  <a:pt x="310261" y="666241"/>
                </a:lnTo>
                <a:lnTo>
                  <a:pt x="606806" y="666241"/>
                </a:lnTo>
                <a:lnTo>
                  <a:pt x="606806" y="585215"/>
                </a:lnTo>
                <a:lnTo>
                  <a:pt x="944880" y="821435"/>
                </a:lnTo>
                <a:lnTo>
                  <a:pt x="606806" y="1057655"/>
                </a:lnTo>
                <a:lnTo>
                  <a:pt x="606806" y="976629"/>
                </a:lnTo>
                <a:lnTo>
                  <a:pt x="0" y="976629"/>
                </a:lnTo>
                <a:lnTo>
                  <a:pt x="0" y="0"/>
                </a:lnTo>
                <a:lnTo>
                  <a:pt x="310261" y="0"/>
                </a:lnTo>
                <a:close/>
              </a:path>
            </a:pathLst>
          </a:custGeom>
          <a:ln w="15240">
            <a:solidFill>
              <a:srgbClr val="AB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9191" y="2868168"/>
            <a:ext cx="2647315" cy="1245235"/>
          </a:xfrm>
          <a:custGeom>
            <a:avLst/>
            <a:gdLst/>
            <a:ahLst/>
            <a:cxnLst/>
            <a:rect l="l" t="t" r="r" b="b"/>
            <a:pathLst>
              <a:path w="2647315" h="1245235">
                <a:moveTo>
                  <a:pt x="2439669" y="0"/>
                </a:moveTo>
                <a:lnTo>
                  <a:pt x="207517" y="0"/>
                </a:lnTo>
                <a:lnTo>
                  <a:pt x="159953" y="5483"/>
                </a:lnTo>
                <a:lnTo>
                  <a:pt x="116280" y="21101"/>
                </a:lnTo>
                <a:lnTo>
                  <a:pt x="77749" y="45606"/>
                </a:lnTo>
                <a:lnTo>
                  <a:pt x="45606" y="77749"/>
                </a:lnTo>
                <a:lnTo>
                  <a:pt x="21101" y="116280"/>
                </a:lnTo>
                <a:lnTo>
                  <a:pt x="5483" y="159953"/>
                </a:lnTo>
                <a:lnTo>
                  <a:pt x="0" y="207518"/>
                </a:lnTo>
                <a:lnTo>
                  <a:pt x="0" y="1037590"/>
                </a:lnTo>
                <a:lnTo>
                  <a:pt x="5483" y="1085154"/>
                </a:lnTo>
                <a:lnTo>
                  <a:pt x="21101" y="1128827"/>
                </a:lnTo>
                <a:lnTo>
                  <a:pt x="45606" y="1167358"/>
                </a:lnTo>
                <a:lnTo>
                  <a:pt x="77749" y="1199501"/>
                </a:lnTo>
                <a:lnTo>
                  <a:pt x="116280" y="1224006"/>
                </a:lnTo>
                <a:lnTo>
                  <a:pt x="159953" y="1239624"/>
                </a:lnTo>
                <a:lnTo>
                  <a:pt x="207517" y="1245108"/>
                </a:lnTo>
                <a:lnTo>
                  <a:pt x="2439669" y="1245108"/>
                </a:lnTo>
                <a:lnTo>
                  <a:pt x="2487234" y="1239624"/>
                </a:lnTo>
                <a:lnTo>
                  <a:pt x="2530907" y="1224006"/>
                </a:lnTo>
                <a:lnTo>
                  <a:pt x="2569438" y="1199501"/>
                </a:lnTo>
                <a:lnTo>
                  <a:pt x="2601581" y="1167358"/>
                </a:lnTo>
                <a:lnTo>
                  <a:pt x="2626086" y="1128827"/>
                </a:lnTo>
                <a:lnTo>
                  <a:pt x="2641704" y="1085154"/>
                </a:lnTo>
                <a:lnTo>
                  <a:pt x="2647188" y="1037590"/>
                </a:lnTo>
                <a:lnTo>
                  <a:pt x="2647188" y="207518"/>
                </a:lnTo>
                <a:lnTo>
                  <a:pt x="2641704" y="159953"/>
                </a:lnTo>
                <a:lnTo>
                  <a:pt x="2626086" y="116280"/>
                </a:lnTo>
                <a:lnTo>
                  <a:pt x="2601581" y="77749"/>
                </a:lnTo>
                <a:lnTo>
                  <a:pt x="2569438" y="45606"/>
                </a:lnTo>
                <a:lnTo>
                  <a:pt x="2530907" y="21101"/>
                </a:lnTo>
                <a:lnTo>
                  <a:pt x="2487234" y="5483"/>
                </a:lnTo>
                <a:lnTo>
                  <a:pt x="2439669" y="0"/>
                </a:lnTo>
                <a:close/>
              </a:path>
            </a:pathLst>
          </a:custGeom>
          <a:solidFill>
            <a:srgbClr val="FAE6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9191" y="2868168"/>
            <a:ext cx="2647315" cy="1245235"/>
          </a:xfrm>
          <a:custGeom>
            <a:avLst/>
            <a:gdLst/>
            <a:ahLst/>
            <a:cxnLst/>
            <a:rect l="l" t="t" r="r" b="b"/>
            <a:pathLst>
              <a:path w="2647315" h="1245235">
                <a:moveTo>
                  <a:pt x="0" y="207518"/>
                </a:moveTo>
                <a:lnTo>
                  <a:pt x="5483" y="159953"/>
                </a:lnTo>
                <a:lnTo>
                  <a:pt x="21101" y="116280"/>
                </a:lnTo>
                <a:lnTo>
                  <a:pt x="45606" y="77749"/>
                </a:lnTo>
                <a:lnTo>
                  <a:pt x="77749" y="45606"/>
                </a:lnTo>
                <a:lnTo>
                  <a:pt x="116280" y="21101"/>
                </a:lnTo>
                <a:lnTo>
                  <a:pt x="159953" y="5483"/>
                </a:lnTo>
                <a:lnTo>
                  <a:pt x="207517" y="0"/>
                </a:lnTo>
                <a:lnTo>
                  <a:pt x="2439669" y="0"/>
                </a:lnTo>
                <a:lnTo>
                  <a:pt x="2487234" y="5483"/>
                </a:lnTo>
                <a:lnTo>
                  <a:pt x="2530907" y="21101"/>
                </a:lnTo>
                <a:lnTo>
                  <a:pt x="2569438" y="45606"/>
                </a:lnTo>
                <a:lnTo>
                  <a:pt x="2601581" y="77749"/>
                </a:lnTo>
                <a:lnTo>
                  <a:pt x="2626086" y="116280"/>
                </a:lnTo>
                <a:lnTo>
                  <a:pt x="2641704" y="159953"/>
                </a:lnTo>
                <a:lnTo>
                  <a:pt x="2647188" y="207518"/>
                </a:lnTo>
                <a:lnTo>
                  <a:pt x="2647188" y="1037590"/>
                </a:lnTo>
                <a:lnTo>
                  <a:pt x="2641704" y="1085154"/>
                </a:lnTo>
                <a:lnTo>
                  <a:pt x="2626086" y="1128827"/>
                </a:lnTo>
                <a:lnTo>
                  <a:pt x="2601581" y="1167358"/>
                </a:lnTo>
                <a:lnTo>
                  <a:pt x="2569438" y="1199501"/>
                </a:lnTo>
                <a:lnTo>
                  <a:pt x="2530907" y="1224006"/>
                </a:lnTo>
                <a:lnTo>
                  <a:pt x="2487234" y="1239624"/>
                </a:lnTo>
                <a:lnTo>
                  <a:pt x="2439669" y="1245108"/>
                </a:lnTo>
                <a:lnTo>
                  <a:pt x="207517" y="1245108"/>
                </a:lnTo>
                <a:lnTo>
                  <a:pt x="159953" y="1239624"/>
                </a:lnTo>
                <a:lnTo>
                  <a:pt x="116280" y="1224006"/>
                </a:lnTo>
                <a:lnTo>
                  <a:pt x="77749" y="1199501"/>
                </a:lnTo>
                <a:lnTo>
                  <a:pt x="45606" y="1167358"/>
                </a:lnTo>
                <a:lnTo>
                  <a:pt x="21101" y="1128827"/>
                </a:lnTo>
                <a:lnTo>
                  <a:pt x="5483" y="1085154"/>
                </a:lnTo>
                <a:lnTo>
                  <a:pt x="0" y="1037590"/>
                </a:lnTo>
                <a:lnTo>
                  <a:pt x="0" y="207518"/>
                </a:lnTo>
                <a:close/>
              </a:path>
            </a:pathLst>
          </a:custGeom>
          <a:ln w="15239">
            <a:solidFill>
              <a:srgbClr val="AB4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99275" y="2924936"/>
            <a:ext cx="1829435" cy="10610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З</a:t>
            </a:r>
            <a:r>
              <a:rPr sz="2400" spc="5" dirty="0">
                <a:latin typeface="Calibri"/>
                <a:cs typeface="Calibri"/>
              </a:rPr>
              <a:t>Н</a:t>
            </a:r>
            <a:r>
              <a:rPr sz="2400" spc="-15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ЧИМАЯ  </a:t>
            </a:r>
            <a:r>
              <a:rPr sz="2400" spc="-60" dirty="0">
                <a:latin typeface="Calibri"/>
                <a:cs typeface="Calibri"/>
              </a:rPr>
              <a:t>РАБОТА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585"/>
              </a:lnSpc>
            </a:pPr>
            <a:r>
              <a:rPr sz="2400" spc="-5" dirty="0">
                <a:latin typeface="Calibri"/>
                <a:cs typeface="Calibri"/>
              </a:rPr>
              <a:t>(сокращать)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37882" y="4271010"/>
            <a:ext cx="3961129" cy="1937385"/>
          </a:xfrm>
          <a:custGeom>
            <a:avLst/>
            <a:gdLst/>
            <a:ahLst/>
            <a:cxnLst/>
            <a:rect l="l" t="t" r="r" b="b"/>
            <a:pathLst>
              <a:path w="3961129" h="1937385">
                <a:moveTo>
                  <a:pt x="3637915" y="0"/>
                </a:moveTo>
                <a:lnTo>
                  <a:pt x="322961" y="0"/>
                </a:lnTo>
                <a:lnTo>
                  <a:pt x="275220" y="3500"/>
                </a:lnTo>
                <a:lnTo>
                  <a:pt x="229660" y="13668"/>
                </a:lnTo>
                <a:lnTo>
                  <a:pt x="186779" y="30005"/>
                </a:lnTo>
                <a:lnTo>
                  <a:pt x="147075" y="52013"/>
                </a:lnTo>
                <a:lnTo>
                  <a:pt x="111047" y="79193"/>
                </a:lnTo>
                <a:lnTo>
                  <a:pt x="79193" y="111047"/>
                </a:lnTo>
                <a:lnTo>
                  <a:pt x="52013" y="147075"/>
                </a:lnTo>
                <a:lnTo>
                  <a:pt x="30005" y="186779"/>
                </a:lnTo>
                <a:lnTo>
                  <a:pt x="13668" y="229660"/>
                </a:lnTo>
                <a:lnTo>
                  <a:pt x="3500" y="275220"/>
                </a:lnTo>
                <a:lnTo>
                  <a:pt x="0" y="322960"/>
                </a:lnTo>
                <a:lnTo>
                  <a:pt x="0" y="1614106"/>
                </a:lnTo>
                <a:lnTo>
                  <a:pt x="3500" y="1661822"/>
                </a:lnTo>
                <a:lnTo>
                  <a:pt x="13668" y="1707364"/>
                </a:lnTo>
                <a:lnTo>
                  <a:pt x="30005" y="1750232"/>
                </a:lnTo>
                <a:lnTo>
                  <a:pt x="52013" y="1789928"/>
                </a:lnTo>
                <a:lnTo>
                  <a:pt x="79193" y="1825951"/>
                </a:lnTo>
                <a:lnTo>
                  <a:pt x="111047" y="1857803"/>
                </a:lnTo>
                <a:lnTo>
                  <a:pt x="147075" y="1884983"/>
                </a:lnTo>
                <a:lnTo>
                  <a:pt x="186779" y="1906993"/>
                </a:lnTo>
                <a:lnTo>
                  <a:pt x="229660" y="1923332"/>
                </a:lnTo>
                <a:lnTo>
                  <a:pt x="275220" y="1933503"/>
                </a:lnTo>
                <a:lnTo>
                  <a:pt x="322961" y="1937003"/>
                </a:lnTo>
                <a:lnTo>
                  <a:pt x="3637915" y="1937003"/>
                </a:lnTo>
                <a:lnTo>
                  <a:pt x="3685655" y="1933503"/>
                </a:lnTo>
                <a:lnTo>
                  <a:pt x="3731215" y="1923332"/>
                </a:lnTo>
                <a:lnTo>
                  <a:pt x="3774096" y="1906993"/>
                </a:lnTo>
                <a:lnTo>
                  <a:pt x="3813800" y="1884983"/>
                </a:lnTo>
                <a:lnTo>
                  <a:pt x="3849828" y="1857803"/>
                </a:lnTo>
                <a:lnTo>
                  <a:pt x="3881682" y="1825951"/>
                </a:lnTo>
                <a:lnTo>
                  <a:pt x="3908862" y="1789928"/>
                </a:lnTo>
                <a:lnTo>
                  <a:pt x="3930870" y="1750232"/>
                </a:lnTo>
                <a:lnTo>
                  <a:pt x="3947207" y="1707364"/>
                </a:lnTo>
                <a:lnTo>
                  <a:pt x="3957375" y="1661822"/>
                </a:lnTo>
                <a:lnTo>
                  <a:pt x="3960876" y="1614106"/>
                </a:lnTo>
                <a:lnTo>
                  <a:pt x="3960876" y="322960"/>
                </a:lnTo>
                <a:lnTo>
                  <a:pt x="3957375" y="275220"/>
                </a:lnTo>
                <a:lnTo>
                  <a:pt x="3947207" y="229660"/>
                </a:lnTo>
                <a:lnTo>
                  <a:pt x="3930870" y="186779"/>
                </a:lnTo>
                <a:lnTo>
                  <a:pt x="3908862" y="147075"/>
                </a:lnTo>
                <a:lnTo>
                  <a:pt x="3881682" y="111047"/>
                </a:lnTo>
                <a:lnTo>
                  <a:pt x="3849828" y="79193"/>
                </a:lnTo>
                <a:lnTo>
                  <a:pt x="3813800" y="52013"/>
                </a:lnTo>
                <a:lnTo>
                  <a:pt x="3774096" y="30005"/>
                </a:lnTo>
                <a:lnTo>
                  <a:pt x="3731215" y="13668"/>
                </a:lnTo>
                <a:lnTo>
                  <a:pt x="3685655" y="3500"/>
                </a:lnTo>
                <a:lnTo>
                  <a:pt x="3637915" y="0"/>
                </a:lnTo>
                <a:close/>
              </a:path>
            </a:pathLst>
          </a:custGeom>
          <a:solidFill>
            <a:srgbClr val="F7C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7882" y="4271010"/>
            <a:ext cx="3961129" cy="1937385"/>
          </a:xfrm>
          <a:custGeom>
            <a:avLst/>
            <a:gdLst/>
            <a:ahLst/>
            <a:cxnLst/>
            <a:rect l="l" t="t" r="r" b="b"/>
            <a:pathLst>
              <a:path w="3961129" h="1937385">
                <a:moveTo>
                  <a:pt x="0" y="322960"/>
                </a:moveTo>
                <a:lnTo>
                  <a:pt x="3500" y="275220"/>
                </a:lnTo>
                <a:lnTo>
                  <a:pt x="13668" y="229660"/>
                </a:lnTo>
                <a:lnTo>
                  <a:pt x="30005" y="186779"/>
                </a:lnTo>
                <a:lnTo>
                  <a:pt x="52013" y="147075"/>
                </a:lnTo>
                <a:lnTo>
                  <a:pt x="79193" y="111047"/>
                </a:lnTo>
                <a:lnTo>
                  <a:pt x="111047" y="79193"/>
                </a:lnTo>
                <a:lnTo>
                  <a:pt x="147075" y="52013"/>
                </a:lnTo>
                <a:lnTo>
                  <a:pt x="186779" y="30005"/>
                </a:lnTo>
                <a:lnTo>
                  <a:pt x="229660" y="13668"/>
                </a:lnTo>
                <a:lnTo>
                  <a:pt x="275220" y="3500"/>
                </a:lnTo>
                <a:lnTo>
                  <a:pt x="322961" y="0"/>
                </a:lnTo>
                <a:lnTo>
                  <a:pt x="3637915" y="0"/>
                </a:lnTo>
                <a:lnTo>
                  <a:pt x="3685655" y="3500"/>
                </a:lnTo>
                <a:lnTo>
                  <a:pt x="3731215" y="13668"/>
                </a:lnTo>
                <a:lnTo>
                  <a:pt x="3774096" y="30005"/>
                </a:lnTo>
                <a:lnTo>
                  <a:pt x="3813800" y="52013"/>
                </a:lnTo>
                <a:lnTo>
                  <a:pt x="3849828" y="79193"/>
                </a:lnTo>
                <a:lnTo>
                  <a:pt x="3881682" y="111047"/>
                </a:lnTo>
                <a:lnTo>
                  <a:pt x="3908862" y="147075"/>
                </a:lnTo>
                <a:lnTo>
                  <a:pt x="3930870" y="186779"/>
                </a:lnTo>
                <a:lnTo>
                  <a:pt x="3947207" y="229660"/>
                </a:lnTo>
                <a:lnTo>
                  <a:pt x="3957375" y="275220"/>
                </a:lnTo>
                <a:lnTo>
                  <a:pt x="3960876" y="322960"/>
                </a:lnTo>
                <a:lnTo>
                  <a:pt x="3960876" y="1614106"/>
                </a:lnTo>
                <a:lnTo>
                  <a:pt x="3957375" y="1661822"/>
                </a:lnTo>
                <a:lnTo>
                  <a:pt x="3947207" y="1707364"/>
                </a:lnTo>
                <a:lnTo>
                  <a:pt x="3930870" y="1750232"/>
                </a:lnTo>
                <a:lnTo>
                  <a:pt x="3908862" y="1789928"/>
                </a:lnTo>
                <a:lnTo>
                  <a:pt x="3881682" y="1825951"/>
                </a:lnTo>
                <a:lnTo>
                  <a:pt x="3849828" y="1857803"/>
                </a:lnTo>
                <a:lnTo>
                  <a:pt x="3813800" y="1884983"/>
                </a:lnTo>
                <a:lnTo>
                  <a:pt x="3774096" y="1906993"/>
                </a:lnTo>
                <a:lnTo>
                  <a:pt x="3731215" y="1923332"/>
                </a:lnTo>
                <a:lnTo>
                  <a:pt x="3685655" y="1933503"/>
                </a:lnTo>
                <a:lnTo>
                  <a:pt x="3637915" y="1937003"/>
                </a:lnTo>
                <a:lnTo>
                  <a:pt x="322961" y="1937003"/>
                </a:lnTo>
                <a:lnTo>
                  <a:pt x="275220" y="1933503"/>
                </a:lnTo>
                <a:lnTo>
                  <a:pt x="229660" y="1923332"/>
                </a:lnTo>
                <a:lnTo>
                  <a:pt x="186779" y="1906993"/>
                </a:lnTo>
                <a:lnTo>
                  <a:pt x="147075" y="1884983"/>
                </a:lnTo>
                <a:lnTo>
                  <a:pt x="111047" y="1857803"/>
                </a:lnTo>
                <a:lnTo>
                  <a:pt x="79193" y="1825951"/>
                </a:lnTo>
                <a:lnTo>
                  <a:pt x="52013" y="1789928"/>
                </a:lnTo>
                <a:lnTo>
                  <a:pt x="30005" y="1750232"/>
                </a:lnTo>
                <a:lnTo>
                  <a:pt x="13668" y="1707364"/>
                </a:lnTo>
                <a:lnTo>
                  <a:pt x="3500" y="1661822"/>
                </a:lnTo>
                <a:lnTo>
                  <a:pt x="0" y="1614106"/>
                </a:lnTo>
                <a:lnTo>
                  <a:pt x="0" y="322960"/>
                </a:lnTo>
                <a:close/>
              </a:path>
            </a:pathLst>
          </a:custGeom>
          <a:ln w="28956">
            <a:solidFill>
              <a:srgbClr val="6907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41666" y="4190822"/>
            <a:ext cx="3351529" cy="2038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>
              <a:lnSpc>
                <a:spcPts val="3215"/>
              </a:lnSpc>
              <a:spcBef>
                <a:spcPts val="95"/>
              </a:spcBef>
            </a:pPr>
            <a:r>
              <a:rPr sz="2800" spc="-30" dirty="0">
                <a:solidFill>
                  <a:srgbClr val="002060"/>
                </a:solidFill>
                <a:latin typeface="Calibri"/>
                <a:cs typeface="Calibri"/>
              </a:rPr>
              <a:t>ЗНАЧИМАЯ</a:t>
            </a:r>
            <a:r>
              <a:rPr sz="28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spc="-70" dirty="0">
                <a:solidFill>
                  <a:srgbClr val="002060"/>
                </a:solidFill>
                <a:latin typeface="Calibri"/>
                <a:cs typeface="Calibri"/>
              </a:rPr>
              <a:t>РАБОТА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70815" marR="160655" indent="146050">
              <a:lnSpc>
                <a:spcPts val="3070"/>
              </a:lnSpc>
              <a:spcBef>
                <a:spcPts val="204"/>
              </a:spcBef>
            </a:pPr>
            <a:r>
              <a:rPr sz="2800" spc="-5" dirty="0">
                <a:solidFill>
                  <a:srgbClr val="002060"/>
                </a:solidFill>
                <a:latin typeface="Calibri"/>
                <a:cs typeface="Calibri"/>
              </a:rPr>
              <a:t>(В </a:t>
            </a:r>
            <a:r>
              <a:rPr sz="2800" spc="-10" dirty="0">
                <a:solidFill>
                  <a:srgbClr val="002060"/>
                </a:solidFill>
                <a:latin typeface="Calibri"/>
                <a:cs typeface="Calibri"/>
              </a:rPr>
              <a:t>идеале </a:t>
            </a:r>
            <a:r>
              <a:rPr sz="2800" spc="-20" dirty="0">
                <a:solidFill>
                  <a:srgbClr val="002060"/>
                </a:solidFill>
                <a:latin typeface="Calibri"/>
                <a:cs typeface="Calibri"/>
              </a:rPr>
              <a:t>должна </a:t>
            </a:r>
            <a:r>
              <a:rPr sz="28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2060"/>
                </a:solidFill>
                <a:latin typeface="Calibri"/>
                <a:cs typeface="Calibri"/>
              </a:rPr>
              <a:t>происходить </a:t>
            </a:r>
            <a:r>
              <a:rPr sz="2800" spc="-30" dirty="0">
                <a:solidFill>
                  <a:srgbClr val="002060"/>
                </a:solidFill>
                <a:latin typeface="Calibri"/>
                <a:cs typeface="Calibri"/>
              </a:rPr>
              <a:t>только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916305" marR="5080" indent="-904240">
              <a:lnSpc>
                <a:spcPts val="3070"/>
              </a:lnSpc>
              <a:spcBef>
                <a:spcPts val="15"/>
              </a:spcBef>
            </a:pPr>
            <a:r>
              <a:rPr sz="2800" spc="-10" dirty="0">
                <a:solidFill>
                  <a:srgbClr val="002060"/>
                </a:solidFill>
                <a:latin typeface="Calibri"/>
                <a:cs typeface="Calibri"/>
              </a:rPr>
              <a:t>работа, </a:t>
            </a:r>
            <a:r>
              <a:rPr sz="2800" spc="-15" dirty="0">
                <a:solidFill>
                  <a:srgbClr val="002060"/>
                </a:solidFill>
                <a:latin typeface="Calibri"/>
                <a:cs typeface="Calibri"/>
              </a:rPr>
              <a:t>добавляющая </a:t>
            </a:r>
            <a:r>
              <a:rPr sz="2800" spc="-6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2060"/>
                </a:solidFill>
                <a:latin typeface="Calibri"/>
                <a:cs typeface="Calibri"/>
              </a:rPr>
              <a:t>ценности)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79998" y="143471"/>
            <a:ext cx="66095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Стандартные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опреации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35381" y="3254197"/>
            <a:ext cx="2308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обслужи</a:t>
            </a:r>
            <a:r>
              <a:rPr sz="2800" spc="-2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анию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35381" y="1717623"/>
            <a:ext cx="5379619" cy="3539951"/>
            <a:chOff x="335381" y="1717624"/>
            <a:chExt cx="5051069" cy="3140888"/>
          </a:xfrm>
        </p:grpSpPr>
        <p:sp>
          <p:nvSpPr>
            <p:cNvPr id="3" name="object 3"/>
            <p:cNvSpPr txBox="1"/>
            <p:nvPr/>
          </p:nvSpPr>
          <p:spPr>
            <a:xfrm>
              <a:off x="335381" y="1717624"/>
              <a:ext cx="2529840" cy="836294"/>
            </a:xfrm>
            <a:prstGeom prst="rect">
              <a:avLst/>
            </a:prstGeom>
          </p:spPr>
          <p:txBody>
            <a:bodyPr vert="horz" wrap="square" lIns="0" tIns="60325" rIns="0" bIns="0" rtlCol="0">
              <a:spAutoFit/>
            </a:bodyPr>
            <a:lstStyle/>
            <a:p>
              <a:pPr marL="12700" marR="5080">
                <a:lnSpc>
                  <a:spcPts val="3030"/>
                </a:lnSpc>
                <a:spcBef>
                  <a:spcPts val="475"/>
                </a:spcBef>
              </a:pPr>
              <a:r>
                <a:rPr sz="2800" spc="-5" dirty="0">
                  <a:latin typeface="Calibri"/>
                  <a:cs typeface="Calibri"/>
                </a:rPr>
                <a:t>Всеобщий 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обо</a:t>
              </a:r>
              <a:r>
                <a:rPr sz="2800" spc="-35" dirty="0">
                  <a:latin typeface="Calibri"/>
                  <a:cs typeface="Calibri"/>
                </a:rPr>
                <a:t>р</a:t>
              </a:r>
              <a:r>
                <a:rPr sz="2800" spc="-120" dirty="0">
                  <a:latin typeface="Calibri"/>
                  <a:cs typeface="Calibri"/>
                </a:rPr>
                <a:t>у</a:t>
              </a:r>
              <a:r>
                <a:rPr sz="2800" spc="-35" dirty="0">
                  <a:latin typeface="Calibri"/>
                  <a:cs typeface="Calibri"/>
                </a:rPr>
                <a:t>д</a:t>
              </a:r>
              <a:r>
                <a:rPr sz="2800" spc="-10" dirty="0">
                  <a:latin typeface="Calibri"/>
                  <a:cs typeface="Calibri"/>
                </a:rPr>
                <a:t>ов</a:t>
              </a:r>
              <a:r>
                <a:rPr sz="2800" dirty="0">
                  <a:latin typeface="Calibri"/>
                  <a:cs typeface="Calibri"/>
                </a:rPr>
                <a:t>а</a:t>
              </a:r>
              <a:r>
                <a:rPr sz="2800" spc="-5" dirty="0">
                  <a:latin typeface="Calibri"/>
                  <a:cs typeface="Calibri"/>
                </a:rPr>
                <a:t>ни</a:t>
              </a:r>
              <a:r>
                <a:rPr sz="2800" spc="-25" dirty="0">
                  <a:latin typeface="Calibri"/>
                  <a:cs typeface="Calibri"/>
                </a:rPr>
                <a:t>е</a:t>
              </a:r>
              <a:r>
                <a:rPr sz="2800" spc="5" dirty="0">
                  <a:latin typeface="Calibri"/>
                  <a:cs typeface="Calibri"/>
                </a:rPr>
                <a:t>м</a:t>
              </a:r>
              <a:r>
                <a:rPr sz="2800" spc="-5" dirty="0">
                  <a:latin typeface="Calibri"/>
                  <a:cs typeface="Calibri"/>
                </a:rPr>
                <a:t>.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106292" y="1717624"/>
              <a:ext cx="768350" cy="836294"/>
            </a:xfrm>
            <a:prstGeom prst="rect">
              <a:avLst/>
            </a:prstGeom>
          </p:spPr>
          <p:txBody>
            <a:bodyPr vert="horz" wrap="square" lIns="0" tIns="60325" rIns="0" bIns="0" rtlCol="0">
              <a:spAutoFit/>
            </a:bodyPr>
            <a:lstStyle/>
            <a:p>
              <a:pPr marL="12700" marR="5080" indent="12065">
                <a:lnSpc>
                  <a:spcPts val="3030"/>
                </a:lnSpc>
                <a:spcBef>
                  <a:spcPts val="475"/>
                </a:spcBef>
              </a:pPr>
              <a:r>
                <a:rPr sz="2800" spc="-35" dirty="0">
                  <a:latin typeface="Calibri"/>
                  <a:cs typeface="Calibri"/>
                </a:rPr>
                <a:t>уход </a:t>
              </a:r>
              <a:r>
                <a:rPr sz="2800" spc="-620" dirty="0">
                  <a:latin typeface="Calibri"/>
                  <a:cs typeface="Calibri"/>
                </a:rPr>
                <a:t> </a:t>
              </a:r>
              <a:r>
                <a:rPr sz="2800" spc="-30" dirty="0">
                  <a:latin typeface="Calibri"/>
                  <a:cs typeface="Calibri"/>
                </a:rPr>
                <a:t>Ц</a:t>
              </a:r>
              <a:r>
                <a:rPr sz="2800" spc="-55" dirty="0">
                  <a:latin typeface="Calibri"/>
                  <a:cs typeface="Calibri"/>
                </a:rPr>
                <a:t>е</a:t>
              </a:r>
              <a:r>
                <a:rPr sz="2800" spc="-10" dirty="0">
                  <a:latin typeface="Calibri"/>
                  <a:cs typeface="Calibri"/>
                </a:rPr>
                <a:t>ль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115180" y="1717624"/>
              <a:ext cx="1271270" cy="836294"/>
            </a:xfrm>
            <a:prstGeom prst="rect">
              <a:avLst/>
            </a:prstGeom>
          </p:spPr>
          <p:txBody>
            <a:bodyPr vert="horz" wrap="square" lIns="0" tIns="60325" rIns="0" bIns="0" rtlCol="0">
              <a:spAutoFit/>
            </a:bodyPr>
            <a:lstStyle/>
            <a:p>
              <a:pPr marL="12700" marR="5080" indent="923925">
                <a:lnSpc>
                  <a:spcPts val="3030"/>
                </a:lnSpc>
                <a:spcBef>
                  <a:spcPts val="475"/>
                </a:spcBef>
              </a:pPr>
              <a:r>
                <a:rPr sz="2800" spc="-5" dirty="0">
                  <a:latin typeface="Calibri"/>
                  <a:cs typeface="Calibri"/>
                </a:rPr>
                <a:t>за  </a:t>
              </a:r>
              <a:r>
                <a:rPr sz="2800" spc="-10" dirty="0">
                  <a:latin typeface="Calibri"/>
                  <a:cs typeface="Calibri"/>
                </a:rPr>
                <a:t>да</a:t>
              </a: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5" dirty="0">
                  <a:latin typeface="Calibri"/>
                  <a:cs typeface="Calibri"/>
                </a:rPr>
                <a:t>но</a:t>
              </a:r>
              <a:r>
                <a:rPr sz="2800" spc="-30" dirty="0">
                  <a:latin typeface="Calibri"/>
                  <a:cs typeface="Calibri"/>
                </a:rPr>
                <a:t>г</a:t>
              </a:r>
              <a:r>
                <a:rPr sz="2800" spc="-5" dirty="0">
                  <a:latin typeface="Calibri"/>
                  <a:cs typeface="Calibri"/>
                </a:rPr>
                <a:t>о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35381" y="2486405"/>
              <a:ext cx="5049520" cy="835660"/>
            </a:xfrm>
            <a:prstGeom prst="rect">
              <a:avLst/>
            </a:prstGeom>
          </p:spPr>
          <p:txBody>
            <a:bodyPr vert="horz" wrap="square" lIns="0" tIns="60960" rIns="0" bIns="0" rtlCol="0">
              <a:spAutoFit/>
            </a:bodyPr>
            <a:lstStyle/>
            <a:p>
              <a:pPr marL="12700" marR="5080">
                <a:lnSpc>
                  <a:spcPts val="3020"/>
                </a:lnSpc>
                <a:spcBef>
                  <a:spcPts val="480"/>
                </a:spcBef>
                <a:tabLst>
                  <a:tab pos="2403475" algn="l"/>
                  <a:tab pos="3045460" algn="l"/>
                </a:tabLst>
              </a:pPr>
              <a:r>
                <a:rPr sz="2800" spc="-5" dirty="0">
                  <a:latin typeface="Calibri"/>
                  <a:cs typeface="Calibri"/>
                </a:rPr>
                <a:t>ин</a:t>
              </a:r>
              <a:r>
                <a:rPr sz="2800" dirty="0">
                  <a:latin typeface="Calibri"/>
                  <a:cs typeface="Calibri"/>
                </a:rPr>
                <a:t>ст</a:t>
              </a:r>
              <a:r>
                <a:rPr sz="2800" spc="-35" dirty="0">
                  <a:latin typeface="Calibri"/>
                  <a:cs typeface="Calibri"/>
                </a:rPr>
                <a:t>р</a:t>
              </a:r>
              <a:r>
                <a:rPr sz="2800" spc="-25" dirty="0">
                  <a:latin typeface="Calibri"/>
                  <a:cs typeface="Calibri"/>
                </a:rPr>
                <a:t>у</a:t>
              </a:r>
              <a:r>
                <a:rPr sz="2800" spc="-10" dirty="0">
                  <a:latin typeface="Calibri"/>
                  <a:cs typeface="Calibri"/>
                </a:rPr>
                <a:t>мент</a:t>
              </a:r>
              <a:r>
                <a:rPr sz="2800" spc="-5" dirty="0">
                  <a:latin typeface="Calibri"/>
                  <a:cs typeface="Calibri"/>
                </a:rPr>
                <a:t>а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–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при</a:t>
              </a:r>
              <a:r>
                <a:rPr sz="2800" spc="-25" dirty="0">
                  <a:latin typeface="Calibri"/>
                  <a:cs typeface="Calibri"/>
                </a:rPr>
                <a:t>в</a:t>
              </a:r>
              <a:r>
                <a:rPr sz="2800" spc="-10" dirty="0">
                  <a:latin typeface="Calibri"/>
                  <a:cs typeface="Calibri"/>
                </a:rPr>
                <a:t>л</a:t>
              </a:r>
              <a:r>
                <a:rPr sz="2800" spc="-20" dirty="0">
                  <a:latin typeface="Calibri"/>
                  <a:cs typeface="Calibri"/>
                </a:rPr>
                <a:t>е</a:t>
              </a:r>
              <a:r>
                <a:rPr sz="2800" spc="-5" dirty="0">
                  <a:latin typeface="Calibri"/>
                  <a:cs typeface="Calibri"/>
                </a:rPr>
                <a:t>чение  </a:t>
              </a:r>
              <a:r>
                <a:rPr sz="2800" spc="-20" dirty="0">
                  <a:latin typeface="Calibri"/>
                  <a:cs typeface="Calibri"/>
                </a:rPr>
                <a:t>каждого</a:t>
              </a:r>
              <a:r>
                <a:rPr sz="2800" spc="290" dirty="0">
                  <a:latin typeface="Calibri"/>
                  <a:cs typeface="Calibri"/>
                </a:rPr>
                <a:t> </a:t>
              </a:r>
              <a:r>
                <a:rPr sz="2800" spc="-25" dirty="0">
                  <a:latin typeface="Calibri"/>
                  <a:cs typeface="Calibri"/>
                </a:rPr>
                <a:t>сотрудника</a:t>
              </a:r>
              <a:r>
                <a:rPr sz="2800" spc="32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компании</a:t>
              </a:r>
              <a:r>
                <a:rPr sz="2800" spc="315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к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35381" y="3254197"/>
              <a:ext cx="5049520" cy="836294"/>
            </a:xfrm>
            <a:prstGeom prst="rect">
              <a:avLst/>
            </a:prstGeom>
          </p:spPr>
          <p:txBody>
            <a:bodyPr vert="horz" wrap="square" lIns="0" tIns="60325" rIns="0" bIns="0" rtlCol="0">
              <a:spAutoFit/>
            </a:bodyPr>
            <a:lstStyle/>
            <a:p>
              <a:pPr marL="12700" marR="5080" indent="2764790">
                <a:lnSpc>
                  <a:spcPts val="3030"/>
                </a:lnSpc>
                <a:spcBef>
                  <a:spcPts val="475"/>
                </a:spcBef>
                <a:tabLst>
                  <a:tab pos="644525" algn="l"/>
                  <a:tab pos="1568450" algn="l"/>
                  <a:tab pos="2642870" algn="l"/>
                </a:tabLst>
              </a:pPr>
              <a:r>
                <a:rPr sz="2800" spc="5" dirty="0">
                  <a:latin typeface="Calibri"/>
                  <a:cs typeface="Calibri"/>
                </a:rPr>
                <a:t>о</a:t>
              </a:r>
              <a:r>
                <a:rPr sz="2800" spc="-5" dirty="0">
                  <a:latin typeface="Calibri"/>
                  <a:cs typeface="Calibri"/>
                </a:rPr>
                <a:t>бо</a:t>
              </a:r>
              <a:r>
                <a:rPr sz="2800" spc="-35" dirty="0">
                  <a:latin typeface="Calibri"/>
                  <a:cs typeface="Calibri"/>
                </a:rPr>
                <a:t>р</a:t>
              </a:r>
              <a:r>
                <a:rPr sz="2800" spc="-120" dirty="0">
                  <a:latin typeface="Calibri"/>
                  <a:cs typeface="Calibri"/>
                </a:rPr>
                <a:t>у</a:t>
              </a:r>
              <a:r>
                <a:rPr sz="2800" spc="-35" dirty="0">
                  <a:latin typeface="Calibri"/>
                  <a:cs typeface="Calibri"/>
                </a:rPr>
                <a:t>д</a:t>
              </a:r>
              <a:r>
                <a:rPr sz="2800" spc="-10" dirty="0">
                  <a:latin typeface="Calibri"/>
                  <a:cs typeface="Calibri"/>
                </a:rPr>
                <a:t>ова</a:t>
              </a: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5" dirty="0">
                  <a:latin typeface="Calibri"/>
                  <a:cs typeface="Calibri"/>
                </a:rPr>
                <a:t>и</a:t>
              </a:r>
              <a:r>
                <a:rPr sz="2800" spc="-10" dirty="0">
                  <a:latin typeface="Calibri"/>
                  <a:cs typeface="Calibri"/>
                </a:rPr>
                <a:t>я</a:t>
              </a:r>
              <a:r>
                <a:rPr sz="2800" spc="-5" dirty="0">
                  <a:latin typeface="Calibri"/>
                  <a:cs typeface="Calibri"/>
                </a:rPr>
                <a:t>.  </a:t>
              </a:r>
              <a:r>
                <a:rPr sz="2800" spc="-10" dirty="0">
                  <a:latin typeface="Calibri"/>
                  <a:cs typeface="Calibri"/>
                </a:rPr>
                <a:t>З</a:t>
              </a:r>
              <a:r>
                <a:rPr sz="2800" spc="-5" dirty="0">
                  <a:latin typeface="Calibri"/>
                  <a:cs typeface="Calibri"/>
                </a:rPr>
                <a:t>а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сч</a:t>
              </a:r>
              <a:r>
                <a:rPr sz="2800" spc="-20" dirty="0">
                  <a:latin typeface="Calibri"/>
                  <a:cs typeface="Calibri"/>
                </a:rPr>
                <a:t>е</a:t>
              </a:r>
              <a:r>
                <a:rPr sz="2800" spc="-5" dirty="0">
                  <a:latin typeface="Calibri"/>
                  <a:cs typeface="Calibri"/>
                </a:rPr>
                <a:t>т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35" dirty="0">
                  <a:latin typeface="Calibri"/>
                  <a:cs typeface="Calibri"/>
                </a:rPr>
                <a:t>э</a:t>
              </a:r>
              <a:r>
                <a:rPr sz="2800" spc="-45" dirty="0">
                  <a:latin typeface="Calibri"/>
                  <a:cs typeface="Calibri"/>
                </a:rPr>
                <a:t>т</a:t>
              </a:r>
              <a:r>
                <a:rPr sz="2800" spc="-10" dirty="0">
                  <a:latin typeface="Calibri"/>
                  <a:cs typeface="Calibri"/>
                </a:rPr>
                <a:t>о</a:t>
              </a:r>
              <a:r>
                <a:rPr sz="2800" spc="-35" dirty="0">
                  <a:latin typeface="Calibri"/>
                  <a:cs typeface="Calibri"/>
                </a:rPr>
                <a:t>г</a:t>
              </a:r>
              <a:r>
                <a:rPr sz="2800" spc="-5" dirty="0">
                  <a:latin typeface="Calibri"/>
                  <a:cs typeface="Calibri"/>
                </a:rPr>
                <a:t>о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10" dirty="0">
                  <a:latin typeface="Calibri"/>
                  <a:cs typeface="Calibri"/>
                </a:rPr>
                <a:t>обеспечива</a:t>
              </a:r>
              <a:r>
                <a:rPr sz="2800" spc="-30" dirty="0">
                  <a:latin typeface="Calibri"/>
                  <a:cs typeface="Calibri"/>
                </a:rPr>
                <a:t>е</a:t>
              </a:r>
              <a:r>
                <a:rPr sz="2800" spc="-35" dirty="0">
                  <a:latin typeface="Calibri"/>
                  <a:cs typeface="Calibri"/>
                </a:rPr>
                <a:t>т</a:t>
              </a:r>
              <a:r>
                <a:rPr sz="2800" spc="-5" dirty="0">
                  <a:latin typeface="Calibri"/>
                  <a:cs typeface="Calibri"/>
                </a:rPr>
                <a:t>ся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335381" y="4022852"/>
              <a:ext cx="5049520" cy="835660"/>
            </a:xfrm>
            <a:prstGeom prst="rect">
              <a:avLst/>
            </a:prstGeom>
          </p:spPr>
          <p:txBody>
            <a:bodyPr vert="horz" wrap="square" lIns="0" tIns="60960" rIns="0" bIns="0" rtlCol="0">
              <a:spAutoFit/>
            </a:bodyPr>
            <a:lstStyle/>
            <a:p>
              <a:pPr marL="12700" marR="5080">
                <a:lnSpc>
                  <a:spcPts val="3020"/>
                </a:lnSpc>
                <a:spcBef>
                  <a:spcPts val="480"/>
                </a:spcBef>
                <a:tabLst>
                  <a:tab pos="2171700" algn="l"/>
                  <a:tab pos="4871720" algn="l"/>
                </a:tabLst>
              </a:pPr>
              <a:r>
                <a:rPr sz="2800" spc="-35" dirty="0">
                  <a:latin typeface="Calibri"/>
                  <a:cs typeface="Calibri"/>
                </a:rPr>
                <a:t>г</a:t>
              </a:r>
              <a:r>
                <a:rPr sz="2800" spc="-30" dirty="0">
                  <a:latin typeface="Calibri"/>
                  <a:cs typeface="Calibri"/>
                </a:rPr>
                <a:t>о</a:t>
              </a:r>
              <a:r>
                <a:rPr sz="2800" spc="-45" dirty="0">
                  <a:latin typeface="Calibri"/>
                  <a:cs typeface="Calibri"/>
                </a:rPr>
                <a:t>т</a:t>
              </a:r>
              <a:r>
                <a:rPr sz="2800" spc="-10" dirty="0">
                  <a:latin typeface="Calibri"/>
                  <a:cs typeface="Calibri"/>
                </a:rPr>
                <a:t>ов</a:t>
              </a:r>
              <a:r>
                <a:rPr sz="2800" dirty="0">
                  <a:latin typeface="Calibri"/>
                  <a:cs typeface="Calibri"/>
                </a:rPr>
                <a:t>н</a:t>
              </a:r>
              <a:r>
                <a:rPr sz="2800" spc="-10" dirty="0">
                  <a:latin typeface="Calibri"/>
                  <a:cs typeface="Calibri"/>
                </a:rPr>
                <a:t>ос</a:t>
              </a:r>
              <a:r>
                <a:rPr sz="2800" spc="5" dirty="0">
                  <a:latin typeface="Calibri"/>
                  <a:cs typeface="Calibri"/>
                </a:rPr>
                <a:t>т</a:t>
              </a:r>
              <a:r>
                <a:rPr sz="2800" spc="-5" dirty="0">
                  <a:latin typeface="Calibri"/>
                  <a:cs typeface="Calibri"/>
                </a:rPr>
                <a:t>ь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10" dirty="0">
                  <a:latin typeface="Calibri"/>
                  <a:cs typeface="Calibri"/>
                </a:rPr>
                <a:t>об</a:t>
              </a:r>
              <a:r>
                <a:rPr sz="2800" dirty="0">
                  <a:latin typeface="Calibri"/>
                  <a:cs typeface="Calibri"/>
                </a:rPr>
                <a:t>о</a:t>
              </a:r>
              <a:r>
                <a:rPr sz="2800" spc="-25" dirty="0">
                  <a:latin typeface="Calibri"/>
                  <a:cs typeface="Calibri"/>
                </a:rPr>
                <a:t>р</a:t>
              </a:r>
              <a:r>
                <a:rPr sz="2800" spc="-120" dirty="0">
                  <a:latin typeface="Calibri"/>
                  <a:cs typeface="Calibri"/>
                </a:rPr>
                <a:t>у</a:t>
              </a:r>
              <a:r>
                <a:rPr sz="2800" spc="-30" dirty="0">
                  <a:latin typeface="Calibri"/>
                  <a:cs typeface="Calibri"/>
                </a:rPr>
                <a:t>д</a:t>
              </a:r>
              <a:r>
                <a:rPr sz="2800" spc="-10" dirty="0">
                  <a:latin typeface="Calibri"/>
                  <a:cs typeface="Calibri"/>
                </a:rPr>
                <a:t>о</a:t>
              </a:r>
              <a:r>
                <a:rPr sz="2800" dirty="0">
                  <a:latin typeface="Calibri"/>
                  <a:cs typeface="Calibri"/>
                </a:rPr>
                <a:t>в</a:t>
              </a:r>
              <a:r>
                <a:rPr sz="2800" spc="-5" dirty="0">
                  <a:latin typeface="Calibri"/>
                  <a:cs typeface="Calibri"/>
                </a:rPr>
                <a:t>а</a:t>
              </a:r>
              <a:r>
                <a:rPr sz="2800" spc="5" dirty="0">
                  <a:latin typeface="Calibri"/>
                  <a:cs typeface="Calibri"/>
                </a:rPr>
                <a:t>н</a:t>
              </a:r>
              <a:r>
                <a:rPr sz="2800" spc="-5" dirty="0">
                  <a:latin typeface="Calibri"/>
                  <a:cs typeface="Calibri"/>
                </a:rPr>
                <a:t>ия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к  </a:t>
              </a:r>
              <a:r>
                <a:rPr sz="2800" spc="-15" dirty="0">
                  <a:latin typeface="Calibri"/>
                  <a:cs typeface="Calibri"/>
                </a:rPr>
                <a:t>работе</a:t>
              </a:r>
              <a:r>
                <a:rPr sz="2800" spc="10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и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15" dirty="0">
                  <a:latin typeface="Calibri"/>
                  <a:cs typeface="Calibri"/>
                </a:rPr>
                <a:t>его</a:t>
              </a:r>
              <a:r>
                <a:rPr sz="2800" spc="-10" dirty="0">
                  <a:latin typeface="Calibri"/>
                  <a:cs typeface="Calibri"/>
                </a:rPr>
                <a:t> эффективность.</a:t>
              </a:r>
              <a:endParaRPr sz="2800" dirty="0">
                <a:latin typeface="Calibri"/>
                <a:cs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19800" y="1749551"/>
            <a:ext cx="5820537" cy="3508249"/>
            <a:chOff x="5597652" y="1749551"/>
            <a:chExt cx="6395085" cy="39687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7652" y="1749551"/>
              <a:ext cx="6394704" cy="39684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6688" y="4268723"/>
              <a:ext cx="1914905" cy="1448562"/>
            </a:xfrm>
            <a:prstGeom prst="rect">
              <a:avLst/>
            </a:prstGeom>
          </p:spPr>
        </p:pic>
      </p:grpSp>
      <p:sp>
        <p:nvSpPr>
          <p:cNvPr id="14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89811" y="148948"/>
            <a:ext cx="97362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TPM (Total Productive Maintenance)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1085" y="1586991"/>
            <a:ext cx="713422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2193290" algn="l"/>
                <a:tab pos="2955925" algn="l"/>
                <a:tab pos="4959985" algn="l"/>
                <a:tab pos="5708650" algn="l"/>
              </a:tabLst>
            </a:pP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" dirty="0">
                <a:latin typeface="Calibri"/>
                <a:cs typeface="Calibri"/>
              </a:rPr>
              <a:t>т</a:t>
            </a:r>
            <a:r>
              <a:rPr sz="2800" spc="-35" dirty="0">
                <a:latin typeface="Calibri"/>
                <a:cs typeface="Calibri"/>
              </a:rPr>
              <a:t>р</a:t>
            </a:r>
            <a:r>
              <a:rPr sz="2800" spc="-25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мен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JIT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2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	н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со</a:t>
            </a:r>
            <a:r>
              <a:rPr sz="2800" spc="-30" dirty="0">
                <a:latin typeface="Calibri"/>
                <a:cs typeface="Calibri"/>
              </a:rPr>
              <a:t>з</a:t>
            </a:r>
            <a:r>
              <a:rPr sz="2800" spc="-10" dirty="0">
                <a:latin typeface="Calibri"/>
                <a:cs typeface="Calibri"/>
              </a:rPr>
              <a:t>да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ие  </a:t>
            </a:r>
            <a:r>
              <a:rPr sz="2800" spc="-10" dirty="0">
                <a:latin typeface="Calibri"/>
                <a:cs typeface="Calibri"/>
              </a:rPr>
              <a:t>системы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600" y="1981200"/>
            <a:ext cx="5245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0935" algn="l"/>
                <a:tab pos="5062220" algn="l"/>
              </a:tabLst>
            </a:pPr>
            <a:r>
              <a:rPr sz="2800" spc="-5" dirty="0">
                <a:latin typeface="Calibri"/>
                <a:cs typeface="Calibri"/>
              </a:rPr>
              <a:t>упра</a:t>
            </a:r>
            <a:r>
              <a:rPr sz="2800" spc="-2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лени</a:t>
            </a:r>
            <a:r>
              <a:rPr sz="2800" spc="-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ма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ериа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25881" y="2456941"/>
            <a:ext cx="7135495" cy="160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pc="-10" dirty="0"/>
              <a:t>производстве. </a:t>
            </a:r>
            <a:r>
              <a:rPr spc="-5" dirty="0"/>
              <a:t>В данной </a:t>
            </a:r>
            <a:r>
              <a:rPr spc="-10" dirty="0"/>
              <a:t>системе материалы </a:t>
            </a:r>
            <a:r>
              <a:rPr spc="-5" dirty="0"/>
              <a:t>с </a:t>
            </a:r>
            <a:r>
              <a:rPr dirty="0"/>
              <a:t> </a:t>
            </a:r>
            <a:r>
              <a:rPr spc="-15" dirty="0"/>
              <a:t>предыдущей</a:t>
            </a:r>
            <a:r>
              <a:rPr spc="605" dirty="0"/>
              <a:t> </a:t>
            </a:r>
            <a:r>
              <a:rPr spc="-5" dirty="0"/>
              <a:t>операции</a:t>
            </a:r>
            <a:r>
              <a:rPr dirty="0"/>
              <a:t> </a:t>
            </a:r>
            <a:r>
              <a:rPr spc="-5" dirty="0"/>
              <a:t>(или</a:t>
            </a:r>
            <a:r>
              <a:rPr dirty="0"/>
              <a:t> </a:t>
            </a:r>
            <a:r>
              <a:rPr spc="-15" dirty="0"/>
              <a:t>от</a:t>
            </a:r>
            <a:r>
              <a:rPr spc="605" dirty="0"/>
              <a:t> </a:t>
            </a:r>
            <a:r>
              <a:rPr spc="-5" dirty="0"/>
              <a:t>внешнего </a:t>
            </a:r>
            <a:r>
              <a:rPr dirty="0"/>
              <a:t> </a:t>
            </a:r>
            <a:r>
              <a:rPr spc="-5" dirty="0"/>
              <a:t>поставщика)</a:t>
            </a:r>
            <a:r>
              <a:rPr dirty="0"/>
              <a:t> </a:t>
            </a:r>
            <a:r>
              <a:rPr spc="-15" dirty="0"/>
              <a:t>доставляются</a:t>
            </a:r>
            <a:r>
              <a:rPr spc="-10" dirty="0"/>
              <a:t> </a:t>
            </a:r>
            <a:r>
              <a:rPr spc="-5" dirty="0"/>
              <a:t>именно</a:t>
            </a:r>
            <a:r>
              <a:rPr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25" dirty="0"/>
              <a:t>тот </a:t>
            </a:r>
            <a:r>
              <a:rPr spc="-20" dirty="0"/>
              <a:t> момент,</a:t>
            </a:r>
            <a:r>
              <a:rPr spc="-15" dirty="0"/>
              <a:t> </a:t>
            </a:r>
            <a:r>
              <a:rPr spc="-40" dirty="0"/>
              <a:t>когда</a:t>
            </a:r>
            <a:r>
              <a:rPr spc="-20" dirty="0"/>
              <a:t> </a:t>
            </a:r>
            <a:r>
              <a:rPr spc="-10" dirty="0"/>
              <a:t>они</a:t>
            </a:r>
            <a:r>
              <a:rPr spc="10" dirty="0"/>
              <a:t> </a:t>
            </a:r>
            <a:r>
              <a:rPr spc="-15" dirty="0"/>
              <a:t>требуются,</a:t>
            </a:r>
            <a:r>
              <a:rPr spc="45" dirty="0"/>
              <a:t> </a:t>
            </a:r>
            <a:r>
              <a:rPr dirty="0"/>
              <a:t>но</a:t>
            </a:r>
            <a:r>
              <a:rPr spc="5" dirty="0"/>
              <a:t> </a:t>
            </a:r>
            <a:r>
              <a:rPr dirty="0"/>
              <a:t>не</a:t>
            </a:r>
            <a:r>
              <a:rPr spc="-5" dirty="0"/>
              <a:t> раньше.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1618836"/>
            <a:ext cx="3254611" cy="3124200"/>
          </a:xfrm>
          <a:prstGeom prst="rect">
            <a:avLst/>
          </a:prstGeom>
        </p:spPr>
      </p:pic>
      <p:sp>
        <p:nvSpPr>
          <p:cNvPr id="8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948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JIT (Just – In – Time -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точное время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9017" y="2209800"/>
            <a:ext cx="4336829" cy="32004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85089" y="1332737"/>
            <a:ext cx="11668328" cy="3324175"/>
            <a:chOff x="285089" y="1332737"/>
            <a:chExt cx="11668328" cy="3324175"/>
          </a:xfrm>
        </p:grpSpPr>
        <p:sp>
          <p:nvSpPr>
            <p:cNvPr id="3" name="object 3"/>
            <p:cNvSpPr txBox="1"/>
            <p:nvPr/>
          </p:nvSpPr>
          <p:spPr>
            <a:xfrm>
              <a:off x="310692" y="1332737"/>
              <a:ext cx="11642725" cy="1220470"/>
            </a:xfrm>
            <a:prstGeom prst="rect">
              <a:avLst/>
            </a:prstGeom>
          </p:spPr>
          <p:txBody>
            <a:bodyPr vert="horz" wrap="square" lIns="0" tIns="59690" rIns="0" bIns="0" rtlCol="0">
              <a:spAutoFit/>
            </a:bodyPr>
            <a:lstStyle/>
            <a:p>
              <a:pPr marL="12700" marR="5080" algn="just">
                <a:lnSpc>
                  <a:spcPts val="3030"/>
                </a:lnSpc>
                <a:spcBef>
                  <a:spcPts val="470"/>
                </a:spcBef>
              </a:pPr>
              <a:r>
                <a:rPr sz="2800" spc="-15" dirty="0">
                  <a:latin typeface="Calibri"/>
                  <a:cs typeface="Calibri"/>
                </a:rPr>
                <a:t>Это</a:t>
              </a:r>
              <a:r>
                <a:rPr sz="2800" spc="-10" dirty="0">
                  <a:latin typeface="Calibri"/>
                  <a:cs typeface="Calibri"/>
                </a:rPr>
                <a:t> инструмент</a:t>
              </a:r>
              <a:r>
                <a:rPr sz="2800" spc="-5" dirty="0">
                  <a:latin typeface="Calibri"/>
                  <a:cs typeface="Calibri"/>
                </a:rPr>
                <a:t> визуализации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и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анализа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материального</a:t>
              </a:r>
              <a:r>
                <a:rPr sz="2800" spc="615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и </a:t>
              </a:r>
              <a:r>
                <a:rPr sz="2800" spc="-620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информационного </a:t>
              </a:r>
              <a:r>
                <a:rPr sz="2800" spc="-20" dirty="0">
                  <a:latin typeface="Calibri"/>
                  <a:cs typeface="Calibri"/>
                </a:rPr>
                <a:t>потоков </a:t>
              </a:r>
              <a:r>
                <a:rPr sz="2800" spc="-5" dirty="0">
                  <a:latin typeface="Calibri"/>
                  <a:cs typeface="Calibri"/>
                </a:rPr>
                <a:t>в </a:t>
              </a:r>
              <a:r>
                <a:rPr sz="2800" spc="-10" dirty="0">
                  <a:latin typeface="Calibri"/>
                  <a:cs typeface="Calibri"/>
                </a:rPr>
                <a:t>процессе создания </a:t>
              </a:r>
              <a:r>
                <a:rPr sz="2800" spc="-5" dirty="0">
                  <a:latin typeface="Calibri"/>
                  <a:cs typeface="Calibri"/>
                </a:rPr>
                <a:t>ценности </a:t>
              </a:r>
              <a:r>
                <a:rPr sz="2800" spc="-15" dirty="0">
                  <a:latin typeface="Calibri"/>
                  <a:cs typeface="Calibri"/>
                </a:rPr>
                <a:t>от </a:t>
              </a:r>
              <a:r>
                <a:rPr sz="2800" spc="-10" dirty="0">
                  <a:latin typeface="Calibri"/>
                  <a:cs typeface="Calibri"/>
                </a:rPr>
                <a:t>поставщика </a:t>
              </a:r>
              <a:r>
                <a:rPr sz="2800" spc="-35" dirty="0">
                  <a:latin typeface="Calibri"/>
                  <a:cs typeface="Calibri"/>
                </a:rPr>
                <a:t>до </a:t>
              </a:r>
              <a:r>
                <a:rPr sz="2800" spc="-3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заказчика.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85089" y="2497581"/>
              <a:ext cx="4151629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2555875" algn="l"/>
                </a:tabLst>
              </a:pPr>
              <a:r>
                <a:rPr sz="2800" spc="-5" dirty="0">
                  <a:latin typeface="Calibri"/>
                  <a:cs typeface="Calibri"/>
                </a:rPr>
                <a:t>Картирование	</a:t>
              </a:r>
              <a:r>
                <a:rPr sz="2800" spc="-10" dirty="0">
                  <a:latin typeface="Calibri"/>
                  <a:cs typeface="Calibri"/>
                </a:rPr>
                <a:t>процессов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85089" y="2924301"/>
              <a:ext cx="4151629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424940" algn="l"/>
                  <a:tab pos="3945890" algn="l"/>
                </a:tabLst>
              </a:pPr>
              <a:r>
                <a:rPr sz="2800" spc="-5" dirty="0">
                  <a:latin typeface="Calibri"/>
                  <a:cs typeface="Calibri"/>
                </a:rPr>
                <a:t>собой	</a:t>
              </a:r>
              <a:r>
                <a:rPr sz="2800" spc="-10" dirty="0">
                  <a:latin typeface="Calibri"/>
                  <a:cs typeface="Calibri"/>
                </a:rPr>
                <a:t>о</a:t>
              </a:r>
              <a:r>
                <a:rPr sz="2800" dirty="0">
                  <a:latin typeface="Calibri"/>
                  <a:cs typeface="Calibri"/>
                </a:rPr>
                <a:t>п</a:t>
              </a:r>
              <a:r>
                <a:rPr sz="2800" spc="-10" dirty="0">
                  <a:latin typeface="Calibri"/>
                  <a:cs typeface="Calibri"/>
                </a:rPr>
                <a:t>р</a:t>
              </a:r>
              <a:r>
                <a:rPr sz="2800" spc="-50" dirty="0">
                  <a:latin typeface="Calibri"/>
                  <a:cs typeface="Calibri"/>
                </a:rPr>
                <a:t>е</a:t>
              </a:r>
              <a:r>
                <a:rPr sz="2800" spc="-35" dirty="0">
                  <a:latin typeface="Calibri"/>
                  <a:cs typeface="Calibri"/>
                </a:rPr>
                <a:t>д</a:t>
              </a:r>
              <a:r>
                <a:rPr sz="2800" spc="-55" dirty="0">
                  <a:latin typeface="Calibri"/>
                  <a:cs typeface="Calibri"/>
                </a:rPr>
                <a:t>е</a:t>
              </a:r>
              <a:r>
                <a:rPr sz="2800" spc="-10" dirty="0">
                  <a:latin typeface="Calibri"/>
                  <a:cs typeface="Calibri"/>
                </a:rPr>
                <a:t>л</a:t>
              </a:r>
              <a:r>
                <a:rPr sz="2800" spc="-20" dirty="0">
                  <a:latin typeface="Calibri"/>
                  <a:cs typeface="Calibri"/>
                </a:rPr>
                <a:t>е</a:t>
              </a:r>
              <a:r>
                <a:rPr sz="2800" spc="-5" dirty="0">
                  <a:latin typeface="Calibri"/>
                  <a:cs typeface="Calibri"/>
                </a:rPr>
                <a:t>ние</a:t>
              </a:r>
              <a:r>
                <a:rPr sz="2800" dirty="0">
                  <a:latin typeface="Calibri"/>
                  <a:cs typeface="Calibri"/>
                </a:rPr>
                <a:t>	</a:t>
              </a:r>
              <a:r>
                <a:rPr sz="2800" spc="-5" dirty="0">
                  <a:latin typeface="Calibri"/>
                  <a:cs typeface="Calibri"/>
                </a:rPr>
                <a:t>и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799838" y="2497581"/>
              <a:ext cx="2053589" cy="878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8270" marR="5080" indent="-116205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Calibri"/>
                  <a:cs typeface="Calibri"/>
                </a:rPr>
                <a:t>пр</a:t>
              </a:r>
              <a:r>
                <a:rPr sz="2800" spc="-40" dirty="0">
                  <a:latin typeface="Calibri"/>
                  <a:cs typeface="Calibri"/>
                </a:rPr>
                <a:t>е</a:t>
              </a:r>
              <a:r>
                <a:rPr sz="2800" spc="-35" dirty="0">
                  <a:latin typeface="Calibri"/>
                  <a:cs typeface="Calibri"/>
                </a:rPr>
                <a:t>д</a:t>
              </a:r>
              <a:r>
                <a:rPr sz="2800" spc="-5" dirty="0">
                  <a:latin typeface="Calibri"/>
                  <a:cs typeface="Calibri"/>
                </a:rPr>
                <a:t>с</a:t>
              </a:r>
              <a:r>
                <a:rPr sz="2800" spc="5" dirty="0">
                  <a:latin typeface="Calibri"/>
                  <a:cs typeface="Calibri"/>
                </a:rPr>
                <a:t>т</a:t>
              </a:r>
              <a:r>
                <a:rPr sz="2800" spc="-5" dirty="0">
                  <a:latin typeface="Calibri"/>
                  <a:cs typeface="Calibri"/>
                </a:rPr>
                <a:t>а</a:t>
              </a:r>
              <a:r>
                <a:rPr sz="2800" spc="-20" dirty="0">
                  <a:latin typeface="Calibri"/>
                  <a:cs typeface="Calibri"/>
                </a:rPr>
                <a:t>в</a:t>
              </a:r>
              <a:r>
                <a:rPr sz="2800" spc="-10" dirty="0">
                  <a:latin typeface="Calibri"/>
                  <a:cs typeface="Calibri"/>
                </a:rPr>
                <a:t>ля</a:t>
              </a:r>
              <a:r>
                <a:rPr sz="2800" spc="-25" dirty="0">
                  <a:latin typeface="Calibri"/>
                  <a:cs typeface="Calibri"/>
                </a:rPr>
                <a:t>е</a:t>
              </a:r>
              <a:r>
                <a:rPr sz="2800" spc="-5" dirty="0">
                  <a:latin typeface="Calibri"/>
                  <a:cs typeface="Calibri"/>
                </a:rPr>
                <a:t>т  граф</a:t>
              </a:r>
              <a:r>
                <a:rPr sz="2800" dirty="0">
                  <a:latin typeface="Calibri"/>
                  <a:cs typeface="Calibri"/>
                </a:rPr>
                <a:t>и</a:t>
              </a:r>
              <a:r>
                <a:rPr sz="2800" spc="-5" dirty="0">
                  <a:latin typeface="Calibri"/>
                  <a:cs typeface="Calibri"/>
                </a:rPr>
                <a:t>чес</a:t>
              </a:r>
              <a:r>
                <a:rPr sz="2800" spc="-45" dirty="0">
                  <a:latin typeface="Calibri"/>
                  <a:cs typeface="Calibri"/>
                </a:rPr>
                <a:t>к</a:t>
              </a:r>
              <a:r>
                <a:rPr sz="2800" spc="-10" dirty="0">
                  <a:latin typeface="Calibri"/>
                  <a:cs typeface="Calibri"/>
                </a:rPr>
                <a:t>ое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85089" y="3350717"/>
              <a:ext cx="6572884" cy="130619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95"/>
                </a:spcBef>
              </a:pPr>
              <a:r>
                <a:rPr sz="2800" spc="-15" dirty="0">
                  <a:latin typeface="Calibri"/>
                  <a:cs typeface="Calibri"/>
                </a:rPr>
                <a:t>отображение</a:t>
              </a:r>
              <a:r>
                <a:rPr sz="2800" spc="-10" dirty="0">
                  <a:latin typeface="Calibri"/>
                  <a:cs typeface="Calibri"/>
                </a:rPr>
                <a:t> шагов</a:t>
              </a:r>
              <a:r>
                <a:rPr sz="2800" spc="-5" dirty="0">
                  <a:latin typeface="Calibri"/>
                  <a:cs typeface="Calibri"/>
                </a:rPr>
                <a:t> по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предоставлению </a:t>
              </a:r>
              <a:r>
                <a:rPr sz="2800" spc="-5" dirty="0">
                  <a:latin typeface="Calibri"/>
                  <a:cs typeface="Calibri"/>
                </a:rPr>
                <a:t> </a:t>
              </a:r>
              <a:r>
                <a:rPr sz="2800" spc="-10" dirty="0">
                  <a:latin typeface="Calibri"/>
                  <a:cs typeface="Calibri"/>
                </a:rPr>
                <a:t>товаров </a:t>
              </a:r>
              <a:r>
                <a:rPr sz="2800" spc="-5" dirty="0">
                  <a:latin typeface="Calibri"/>
                  <a:cs typeface="Calibri"/>
                </a:rPr>
                <a:t>или </a:t>
              </a:r>
              <a:r>
                <a:rPr sz="2800" spc="-10" dirty="0">
                  <a:latin typeface="Calibri"/>
                  <a:cs typeface="Calibri"/>
                </a:rPr>
                <a:t>услуг внутренним </a:t>
              </a:r>
              <a:r>
                <a:rPr sz="2800" spc="-5" dirty="0">
                  <a:latin typeface="Calibri"/>
                  <a:cs typeface="Calibri"/>
                </a:rPr>
                <a:t>и внешним </a:t>
              </a:r>
              <a:r>
                <a:rPr sz="2800" dirty="0">
                  <a:latin typeface="Calibri"/>
                  <a:cs typeface="Calibri"/>
                </a:rPr>
                <a:t> </a:t>
              </a:r>
              <a:r>
                <a:rPr sz="2800" spc="-5" dirty="0">
                  <a:latin typeface="Calibri"/>
                  <a:cs typeface="Calibri"/>
                </a:rPr>
                <a:t>клиентам.</a:t>
              </a:r>
              <a:endParaRPr sz="2800">
                <a:latin typeface="Calibri"/>
                <a:cs typeface="Calibri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4191000"/>
            <a:ext cx="5877296" cy="1219200"/>
          </a:xfrm>
          <a:prstGeom prst="rect">
            <a:avLst/>
          </a:prstGeom>
        </p:spPr>
      </p:pic>
      <p:sp>
        <p:nvSpPr>
          <p:cNvPr id="11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3471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Картирование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9052" y="1385392"/>
            <a:ext cx="11592560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4"/>
              </a:spcBef>
            </a:pPr>
            <a:r>
              <a:rPr sz="2800" spc="-15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все действия, направленные на </a:t>
            </a:r>
            <a:r>
              <a:rPr sz="2800" spc="-15" dirty="0">
                <a:latin typeface="Calibri"/>
                <a:cs typeface="Calibri"/>
              </a:rPr>
              <a:t>недопущение выпуска </a:t>
            </a:r>
            <a:r>
              <a:rPr sz="2800" spc="-10" dirty="0">
                <a:latin typeface="Calibri"/>
                <a:cs typeface="Calibri"/>
              </a:rPr>
              <a:t>некачественной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продукции, </a:t>
            </a:r>
            <a:r>
              <a:rPr sz="2800" spc="-10" dirty="0">
                <a:latin typeface="Calibri"/>
                <a:cs typeface="Calibri"/>
              </a:rPr>
              <a:t>система</a:t>
            </a:r>
            <a:r>
              <a:rPr sz="2800" spc="-5" dirty="0">
                <a:latin typeface="Calibri"/>
                <a:cs typeface="Calibri"/>
              </a:rPr>
              <a:t> организационных, </a:t>
            </a:r>
            <a:r>
              <a:rPr sz="2800" spc="-10" dirty="0">
                <a:latin typeface="Calibri"/>
                <a:cs typeface="Calibri"/>
              </a:rPr>
              <a:t>технических</a:t>
            </a:r>
            <a:r>
              <a:rPr sz="2800" spc="-5" dirty="0">
                <a:latin typeface="Calibri"/>
                <a:cs typeface="Calibri"/>
              </a:rPr>
              <a:t> и логистических </a:t>
            </a:r>
            <a:r>
              <a:rPr sz="2800" spc="-10" dirty="0">
                <a:latin typeface="Calibri"/>
                <a:cs typeface="Calibri"/>
              </a:rPr>
              <a:t>мер, </a:t>
            </a:r>
            <a:r>
              <a:rPr sz="2800" spc="-5" dirty="0">
                <a:latin typeface="Calibri"/>
                <a:cs typeface="Calibri"/>
              </a:rPr>
              <a:t> направленных</a:t>
            </a:r>
            <a:r>
              <a:rPr sz="2800" dirty="0">
                <a:latin typeface="Calibri"/>
                <a:cs typeface="Calibri"/>
              </a:rPr>
              <a:t> 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недопущение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изготовления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некачественной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точки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зрения</a:t>
            </a:r>
            <a:r>
              <a:rPr sz="2800" spc="-5" dirty="0">
                <a:latin typeface="Calibri"/>
                <a:cs typeface="Calibri"/>
              </a:rPr>
              <a:t> клиента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продукции.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7576" y="3185160"/>
            <a:ext cx="3503929" cy="676910"/>
            <a:chOff x="417576" y="3185160"/>
            <a:chExt cx="3503929" cy="676910"/>
          </a:xfrm>
          <a:solidFill>
            <a:srgbClr val="0070C0"/>
          </a:solidFill>
        </p:grpSpPr>
        <p:sp>
          <p:nvSpPr>
            <p:cNvPr id="5" name="object 5"/>
            <p:cNvSpPr/>
            <p:nvPr/>
          </p:nvSpPr>
          <p:spPr>
            <a:xfrm>
              <a:off x="425196" y="3192780"/>
              <a:ext cx="3488690" cy="661670"/>
            </a:xfrm>
            <a:custGeom>
              <a:avLst/>
              <a:gdLst/>
              <a:ahLst/>
              <a:cxnLst/>
              <a:rect l="l" t="t" r="r" b="b"/>
              <a:pathLst>
                <a:path w="3488690" h="661670">
                  <a:moveTo>
                    <a:pt x="3488436" y="0"/>
                  </a:moveTo>
                  <a:lnTo>
                    <a:pt x="0" y="0"/>
                  </a:lnTo>
                  <a:lnTo>
                    <a:pt x="0" y="661416"/>
                  </a:lnTo>
                  <a:lnTo>
                    <a:pt x="3488436" y="661416"/>
                  </a:lnTo>
                  <a:lnTo>
                    <a:pt x="34884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196" y="3192780"/>
              <a:ext cx="3488690" cy="661670"/>
            </a:xfrm>
            <a:custGeom>
              <a:avLst/>
              <a:gdLst/>
              <a:ahLst/>
              <a:cxnLst/>
              <a:rect l="l" t="t" r="r" b="b"/>
              <a:pathLst>
                <a:path w="3488690" h="661670">
                  <a:moveTo>
                    <a:pt x="0" y="661416"/>
                  </a:moveTo>
                  <a:lnTo>
                    <a:pt x="3488436" y="661416"/>
                  </a:lnTo>
                  <a:lnTo>
                    <a:pt x="3488436" y="0"/>
                  </a:lnTo>
                  <a:lnTo>
                    <a:pt x="0" y="0"/>
                  </a:lnTo>
                  <a:lnTo>
                    <a:pt x="0" y="661416"/>
                  </a:lnTo>
                  <a:close/>
                </a:path>
              </a:pathLst>
            </a:custGeom>
            <a:grpFill/>
            <a:ln w="1523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93086" y="3292602"/>
            <a:ext cx="16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576" y="3861815"/>
            <a:ext cx="3503929" cy="2336800"/>
          </a:xfrm>
          <a:prstGeom prst="rect">
            <a:avLst/>
          </a:prstGeom>
          <a:solidFill>
            <a:srgbClr val="F5D9CC">
              <a:alpha val="90194"/>
            </a:srgbClr>
          </a:solidFill>
        </p:spPr>
        <p:txBody>
          <a:bodyPr vert="horz" wrap="square" lIns="0" tIns="69850" rIns="0" bIns="0" rtlCol="0">
            <a:spAutoFit/>
          </a:bodyPr>
          <a:lstStyle/>
          <a:p>
            <a:pPr marL="364490" indent="-229235">
              <a:lnSpc>
                <a:spcPts val="2760"/>
              </a:lnSpc>
              <a:spcBef>
                <a:spcPts val="550"/>
              </a:spcBef>
              <a:buChar char="•"/>
              <a:tabLst>
                <a:tab pos="365125" algn="l"/>
              </a:tabLst>
            </a:pPr>
            <a:r>
              <a:rPr sz="2400" spc="-30" dirty="0">
                <a:latin typeface="Calibri"/>
                <a:cs typeface="Calibri"/>
              </a:rPr>
              <a:t>отделить</a:t>
            </a:r>
            <a:endParaRPr sz="2400">
              <a:latin typeface="Calibri"/>
              <a:cs typeface="Calibri"/>
            </a:endParaRPr>
          </a:p>
          <a:p>
            <a:pPr marL="364490" marR="1366520">
              <a:lnSpc>
                <a:spcPts val="2630"/>
              </a:lnSpc>
              <a:spcBef>
                <a:spcPts val="180"/>
              </a:spcBef>
            </a:pPr>
            <a:r>
              <a:rPr sz="2400" spc="-10" dirty="0">
                <a:latin typeface="Calibri"/>
                <a:cs typeface="Calibri"/>
              </a:rPr>
              <a:t>бракованный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компонент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</a:t>
            </a:r>
            <a:endParaRPr sz="2400">
              <a:latin typeface="Calibri"/>
              <a:cs typeface="Calibri"/>
            </a:endParaRPr>
          </a:p>
          <a:p>
            <a:pPr marL="364490" marR="179705">
              <a:lnSpc>
                <a:spcPts val="2640"/>
              </a:lnSpc>
            </a:pPr>
            <a:r>
              <a:rPr sz="2400" spc="-5" dirty="0">
                <a:latin typeface="Calibri"/>
                <a:cs typeface="Calibri"/>
              </a:rPr>
              <a:t>качественного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(знание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стандартов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качества);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93691" y="3185160"/>
            <a:ext cx="3503929" cy="676910"/>
            <a:chOff x="4393691" y="3185160"/>
            <a:chExt cx="3503929" cy="676910"/>
          </a:xfrm>
          <a:solidFill>
            <a:srgbClr val="0070C0"/>
          </a:solidFill>
        </p:grpSpPr>
        <p:sp>
          <p:nvSpPr>
            <p:cNvPr id="10" name="object 10"/>
            <p:cNvSpPr/>
            <p:nvPr/>
          </p:nvSpPr>
          <p:spPr>
            <a:xfrm>
              <a:off x="4401311" y="3192780"/>
              <a:ext cx="3488690" cy="661670"/>
            </a:xfrm>
            <a:custGeom>
              <a:avLst/>
              <a:gdLst/>
              <a:ahLst/>
              <a:cxnLst/>
              <a:rect l="l" t="t" r="r" b="b"/>
              <a:pathLst>
                <a:path w="3488690" h="661670">
                  <a:moveTo>
                    <a:pt x="3488436" y="0"/>
                  </a:moveTo>
                  <a:lnTo>
                    <a:pt x="0" y="0"/>
                  </a:lnTo>
                  <a:lnTo>
                    <a:pt x="0" y="661416"/>
                  </a:lnTo>
                  <a:lnTo>
                    <a:pt x="3488436" y="661416"/>
                  </a:lnTo>
                  <a:lnTo>
                    <a:pt x="34884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1311" y="3192780"/>
              <a:ext cx="3488690" cy="661670"/>
            </a:xfrm>
            <a:custGeom>
              <a:avLst/>
              <a:gdLst/>
              <a:ahLst/>
              <a:cxnLst/>
              <a:rect l="l" t="t" r="r" b="b"/>
              <a:pathLst>
                <a:path w="3488690" h="661670">
                  <a:moveTo>
                    <a:pt x="0" y="661416"/>
                  </a:moveTo>
                  <a:lnTo>
                    <a:pt x="3488436" y="661416"/>
                  </a:lnTo>
                  <a:lnTo>
                    <a:pt x="3488436" y="0"/>
                  </a:lnTo>
                  <a:lnTo>
                    <a:pt x="0" y="0"/>
                  </a:lnTo>
                  <a:lnTo>
                    <a:pt x="0" y="661416"/>
                  </a:lnTo>
                  <a:close/>
                </a:path>
              </a:pathLst>
            </a:custGeom>
            <a:grpFill/>
            <a:ln w="1523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69838" y="3292602"/>
            <a:ext cx="16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3691" y="3861815"/>
            <a:ext cx="3503929" cy="2336800"/>
          </a:xfrm>
          <a:prstGeom prst="rect">
            <a:avLst/>
          </a:prstGeom>
          <a:solidFill>
            <a:srgbClr val="F5D9CC">
              <a:alpha val="90194"/>
            </a:srgbClr>
          </a:solidFill>
        </p:spPr>
        <p:txBody>
          <a:bodyPr vert="horz" wrap="square" lIns="0" tIns="100330" rIns="0" bIns="0" rtlCol="0">
            <a:spAutoFit/>
          </a:bodyPr>
          <a:lstStyle/>
          <a:p>
            <a:pPr marL="365125" marR="509270" indent="-228600">
              <a:lnSpc>
                <a:spcPct val="91600"/>
              </a:lnSpc>
              <a:spcBef>
                <a:spcPts val="790"/>
              </a:spcBef>
              <a:buChar char="•"/>
              <a:tabLst>
                <a:tab pos="365125" algn="l"/>
              </a:tabLst>
            </a:pPr>
            <a:r>
              <a:rPr sz="2400" spc="-5" dirty="0">
                <a:latin typeface="Calibri"/>
                <a:cs typeface="Calibri"/>
              </a:rPr>
              <a:t>безошибочно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выполнять </a:t>
            </a:r>
            <a:r>
              <a:rPr sz="2400" dirty="0">
                <a:latin typeface="Calibri"/>
                <a:cs typeface="Calibri"/>
              </a:rPr>
              <a:t>свою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операцию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(принцип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защиты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ошибок);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69807" y="3185160"/>
            <a:ext cx="3503929" cy="676910"/>
            <a:chOff x="8369807" y="3185160"/>
            <a:chExt cx="3503929" cy="676910"/>
          </a:xfrm>
          <a:solidFill>
            <a:srgbClr val="0070C0"/>
          </a:solidFill>
        </p:grpSpPr>
        <p:sp>
          <p:nvSpPr>
            <p:cNvPr id="15" name="object 15"/>
            <p:cNvSpPr/>
            <p:nvPr/>
          </p:nvSpPr>
          <p:spPr>
            <a:xfrm>
              <a:off x="8377427" y="3192780"/>
              <a:ext cx="3488690" cy="661670"/>
            </a:xfrm>
            <a:custGeom>
              <a:avLst/>
              <a:gdLst/>
              <a:ahLst/>
              <a:cxnLst/>
              <a:rect l="l" t="t" r="r" b="b"/>
              <a:pathLst>
                <a:path w="3488690" h="661670">
                  <a:moveTo>
                    <a:pt x="3488435" y="0"/>
                  </a:moveTo>
                  <a:lnTo>
                    <a:pt x="0" y="0"/>
                  </a:lnTo>
                  <a:lnTo>
                    <a:pt x="0" y="661416"/>
                  </a:lnTo>
                  <a:lnTo>
                    <a:pt x="3488435" y="661416"/>
                  </a:lnTo>
                  <a:lnTo>
                    <a:pt x="348843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77427" y="3192780"/>
              <a:ext cx="3488690" cy="661670"/>
            </a:xfrm>
            <a:custGeom>
              <a:avLst/>
              <a:gdLst/>
              <a:ahLst/>
              <a:cxnLst/>
              <a:rect l="l" t="t" r="r" b="b"/>
              <a:pathLst>
                <a:path w="3488690" h="661670">
                  <a:moveTo>
                    <a:pt x="0" y="661416"/>
                  </a:moveTo>
                  <a:lnTo>
                    <a:pt x="3488435" y="661416"/>
                  </a:lnTo>
                  <a:lnTo>
                    <a:pt x="3488435" y="0"/>
                  </a:lnTo>
                  <a:lnTo>
                    <a:pt x="0" y="0"/>
                  </a:lnTo>
                  <a:lnTo>
                    <a:pt x="0" y="661416"/>
                  </a:lnTo>
                  <a:close/>
                </a:path>
              </a:pathLst>
            </a:custGeom>
            <a:grpFill/>
            <a:ln w="1523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046207" y="3292602"/>
            <a:ext cx="16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69807" y="3861815"/>
            <a:ext cx="3503929" cy="2336800"/>
          </a:xfrm>
          <a:prstGeom prst="rect">
            <a:avLst/>
          </a:prstGeom>
          <a:solidFill>
            <a:srgbClr val="F5D9CC">
              <a:alpha val="90194"/>
            </a:srgbClr>
          </a:solidFill>
        </p:spPr>
        <p:txBody>
          <a:bodyPr vert="horz" wrap="square" lIns="0" tIns="69850" rIns="0" bIns="0" rtlCol="0">
            <a:spAutoFit/>
          </a:bodyPr>
          <a:lstStyle/>
          <a:p>
            <a:pPr marL="365760" indent="-228600">
              <a:lnSpc>
                <a:spcPts val="2760"/>
              </a:lnSpc>
              <a:spcBef>
                <a:spcPts val="550"/>
              </a:spcBef>
              <a:buChar char="•"/>
              <a:tabLst>
                <a:tab pos="365760" algn="l"/>
              </a:tabLst>
            </a:pPr>
            <a:r>
              <a:rPr sz="2400" spc="-10" dirty="0">
                <a:latin typeface="Calibri"/>
                <a:cs typeface="Calibri"/>
              </a:rPr>
              <a:t>оценить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качество</a:t>
            </a:r>
            <a:endParaRPr sz="2400">
              <a:latin typeface="Calibri"/>
              <a:cs typeface="Calibri"/>
            </a:endParaRPr>
          </a:p>
          <a:p>
            <a:pPr marL="365760" marR="245110">
              <a:lnSpc>
                <a:spcPct val="91500"/>
              </a:lnSpc>
              <a:spcBef>
                <a:spcPts val="125"/>
              </a:spcBef>
            </a:pPr>
            <a:r>
              <a:rPr sz="2400" spc="-5" dirty="0">
                <a:latin typeface="Calibri"/>
                <a:cs typeface="Calibri"/>
              </a:rPr>
              <a:t>собственного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изделия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(контроль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качества, </a:t>
            </a:r>
            <a:r>
              <a:rPr sz="2400" dirty="0">
                <a:latin typeface="Calibri"/>
                <a:cs typeface="Calibri"/>
              </a:rPr>
              <a:t> встроенный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65760">
              <a:lnSpc>
                <a:spcPts val="2520"/>
              </a:lnSpc>
            </a:pPr>
            <a:r>
              <a:rPr sz="2400" spc="-10" dirty="0">
                <a:latin typeface="Calibri"/>
                <a:cs typeface="Calibri"/>
              </a:rPr>
              <a:t>производственную</a:t>
            </a:r>
            <a:endParaRPr sz="2400">
              <a:latin typeface="Calibri"/>
              <a:cs typeface="Calibri"/>
            </a:endParaRPr>
          </a:p>
          <a:p>
            <a:pPr marL="365760">
              <a:lnSpc>
                <a:spcPts val="2760"/>
              </a:lnSpc>
            </a:pPr>
            <a:r>
              <a:rPr sz="2400" spc="-5" dirty="0">
                <a:latin typeface="Calibri"/>
                <a:cs typeface="Calibri"/>
              </a:rPr>
              <a:t>операцию).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8003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Встроенное качество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127" y="1378407"/>
            <a:ext cx="11595100" cy="1604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4"/>
              </a:spcBef>
            </a:pPr>
            <a:r>
              <a:rPr sz="2800" b="1" spc="-5" dirty="0">
                <a:latin typeface="Calibri"/>
                <a:cs typeface="Calibri"/>
              </a:rPr>
              <a:t>5S</a:t>
            </a:r>
            <a:r>
              <a:rPr sz="2800" b="1" spc="2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—</a:t>
            </a:r>
            <a:r>
              <a:rPr sz="2800" spc="9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популярная</a:t>
            </a:r>
            <a:r>
              <a:rPr sz="2800" spc="9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система</a:t>
            </a:r>
            <a:r>
              <a:rPr sz="2800" spc="8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организации</a:t>
            </a:r>
            <a:r>
              <a:rPr sz="2800" spc="9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рабочего</a:t>
            </a:r>
            <a:r>
              <a:rPr sz="2800" spc="9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места,</a:t>
            </a:r>
            <a:r>
              <a:rPr sz="2800" spc="9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разработанная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2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послевоенной</a:t>
            </a:r>
            <a:r>
              <a:rPr sz="2800" spc="12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Японии.</a:t>
            </a:r>
            <a:r>
              <a:rPr sz="2800" spc="12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Она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выстроена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основе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пяти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принципов: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Сортировка,</a:t>
            </a:r>
            <a:r>
              <a:rPr sz="2800" b="1" spc="-5" dirty="0">
                <a:latin typeface="Calibri"/>
                <a:cs typeface="Calibri"/>
              </a:rPr>
              <a:t> Самоорганизация,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Систематическая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уборка, </a:t>
            </a:r>
            <a:r>
              <a:rPr sz="2800" b="1" spc="-5" dirty="0">
                <a:latin typeface="Calibri"/>
                <a:cs typeface="Calibri"/>
              </a:rPr>
              <a:t> Стандартизация,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Совершенствование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03859" y="3473196"/>
            <a:ext cx="3669029" cy="22090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3859" y="3506216"/>
            <a:ext cx="3669029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3790"/>
              </a:lnSpc>
              <a:spcBef>
                <a:spcPts val="100"/>
              </a:spcBef>
            </a:pPr>
            <a:r>
              <a:rPr sz="3300" spc="-5" dirty="0">
                <a:latin typeface="Calibri"/>
                <a:cs typeface="Calibri"/>
              </a:rPr>
              <a:t>Повышает</a:t>
            </a:r>
            <a:endParaRPr sz="3300" dirty="0">
              <a:latin typeface="Calibri"/>
              <a:cs typeface="Calibri"/>
            </a:endParaRPr>
          </a:p>
          <a:p>
            <a:pPr marL="12700" marR="5080" algn="ctr">
              <a:lnSpc>
                <a:spcPts val="3620"/>
              </a:lnSpc>
              <a:spcBef>
                <a:spcPts val="235"/>
              </a:spcBef>
            </a:pPr>
            <a:r>
              <a:rPr sz="3300" dirty="0">
                <a:latin typeface="Calibri"/>
                <a:cs typeface="Calibri"/>
              </a:rPr>
              <a:t>упра</a:t>
            </a:r>
            <a:r>
              <a:rPr sz="3300" spc="-20" dirty="0">
                <a:latin typeface="Calibri"/>
                <a:cs typeface="Calibri"/>
              </a:rPr>
              <a:t>в</a:t>
            </a:r>
            <a:r>
              <a:rPr sz="3300" spc="-5" dirty="0">
                <a:latin typeface="Calibri"/>
                <a:cs typeface="Calibri"/>
              </a:rPr>
              <a:t>ля</a:t>
            </a:r>
            <a:r>
              <a:rPr sz="3300" spc="-25" dirty="0">
                <a:latin typeface="Calibri"/>
                <a:cs typeface="Calibri"/>
              </a:rPr>
              <a:t>е</a:t>
            </a:r>
            <a:r>
              <a:rPr sz="3300" spc="-5" dirty="0">
                <a:latin typeface="Calibri"/>
                <a:cs typeface="Calibri"/>
              </a:rPr>
              <a:t>мость  рабочей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зоны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944111" y="3473196"/>
            <a:ext cx="3920489" cy="2209038"/>
            <a:chOff x="3944111" y="3473196"/>
            <a:chExt cx="3920489" cy="2209038"/>
          </a:xfrm>
        </p:grpSpPr>
        <p:pic>
          <p:nvPicPr>
            <p:cNvPr id="7" name="object 7"/>
            <p:cNvPicPr/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>
            <a:xfrm>
              <a:off x="4195571" y="3473196"/>
              <a:ext cx="3669029" cy="22090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44111" y="5205984"/>
              <a:ext cx="548639" cy="3230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4111" y="5205984"/>
              <a:ext cx="548640" cy="323215"/>
            </a:xfrm>
            <a:custGeom>
              <a:avLst/>
              <a:gdLst/>
              <a:ahLst/>
              <a:cxnLst/>
              <a:rect l="l" t="t" r="r" b="b"/>
              <a:pathLst>
                <a:path w="548639" h="323214">
                  <a:moveTo>
                    <a:pt x="0" y="0"/>
                  </a:moveTo>
                  <a:lnTo>
                    <a:pt x="548639" y="161544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24400" y="3506216"/>
            <a:ext cx="3140200" cy="144975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607695" algn="ctr">
              <a:lnSpc>
                <a:spcPts val="3620"/>
              </a:lnSpc>
              <a:spcBef>
                <a:spcPts val="505"/>
              </a:spcBef>
            </a:pPr>
            <a:r>
              <a:rPr lang="ru-RU" sz="3300" dirty="0" smtClean="0">
                <a:latin typeface="Calibri"/>
                <a:cs typeface="Calibri"/>
              </a:rPr>
              <a:t>Повышение культуры производства</a:t>
            </a:r>
            <a:endParaRPr sz="33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29728" y="3473196"/>
            <a:ext cx="3928110" cy="2209165"/>
            <a:chOff x="7729728" y="3473196"/>
            <a:chExt cx="3928110" cy="2209165"/>
          </a:xfrm>
        </p:grpSpPr>
        <p:pic>
          <p:nvPicPr>
            <p:cNvPr id="12" name="object 12"/>
            <p:cNvPicPr/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7987284" y="3473196"/>
              <a:ext cx="3670554" cy="22090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35824" y="5205984"/>
              <a:ext cx="548640" cy="3230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35824" y="5205984"/>
              <a:ext cx="548640" cy="323215"/>
            </a:xfrm>
            <a:custGeom>
              <a:avLst/>
              <a:gdLst/>
              <a:ahLst/>
              <a:cxnLst/>
              <a:rect l="l" t="t" r="r" b="b"/>
              <a:pathLst>
                <a:path w="548640" h="323214">
                  <a:moveTo>
                    <a:pt x="0" y="0"/>
                  </a:moveTo>
                  <a:lnTo>
                    <a:pt x="548640" y="161544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87284" y="3506216"/>
            <a:ext cx="3670554" cy="98869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ts val="3620"/>
              </a:lnSpc>
              <a:spcBef>
                <a:spcPts val="505"/>
              </a:spcBef>
            </a:pPr>
            <a:r>
              <a:rPr sz="3300" spc="-10" dirty="0">
                <a:latin typeface="Calibri"/>
                <a:cs typeface="Calibri"/>
              </a:rPr>
              <a:t>Сохраняет 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Ваше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время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17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67483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5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1815" y="1356360"/>
            <a:ext cx="4119879" cy="2235835"/>
            <a:chOff x="51815" y="1356360"/>
            <a:chExt cx="4119879" cy="223583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3579113" y="2388635"/>
              <a:ext cx="592455" cy="171450"/>
            </a:xfrm>
            <a:custGeom>
              <a:avLst/>
              <a:gdLst/>
              <a:ahLst/>
              <a:cxnLst/>
              <a:rect l="l" t="t" r="r" b="b"/>
              <a:pathLst>
                <a:path w="592454" h="171450">
                  <a:moveTo>
                    <a:pt x="516654" y="85578"/>
                  </a:moveTo>
                  <a:lnTo>
                    <a:pt x="430657" y="135743"/>
                  </a:lnTo>
                  <a:lnTo>
                    <a:pt x="425049" y="140795"/>
                  </a:lnTo>
                  <a:lnTo>
                    <a:pt x="421893" y="147395"/>
                  </a:lnTo>
                  <a:lnTo>
                    <a:pt x="421405" y="154709"/>
                  </a:lnTo>
                  <a:lnTo>
                    <a:pt x="423799" y="161905"/>
                  </a:lnTo>
                  <a:lnTo>
                    <a:pt x="428851" y="167512"/>
                  </a:lnTo>
                  <a:lnTo>
                    <a:pt x="435451" y="170668"/>
                  </a:lnTo>
                  <a:lnTo>
                    <a:pt x="442765" y="171156"/>
                  </a:lnTo>
                  <a:lnTo>
                    <a:pt x="449961" y="168763"/>
                  </a:lnTo>
                  <a:lnTo>
                    <a:pt x="559822" y="104628"/>
                  </a:lnTo>
                  <a:lnTo>
                    <a:pt x="554609" y="104628"/>
                  </a:lnTo>
                  <a:lnTo>
                    <a:pt x="554609" y="102088"/>
                  </a:lnTo>
                  <a:lnTo>
                    <a:pt x="544957" y="102088"/>
                  </a:lnTo>
                  <a:lnTo>
                    <a:pt x="516654" y="85578"/>
                  </a:lnTo>
                  <a:close/>
                </a:path>
                <a:path w="592454" h="171450">
                  <a:moveTo>
                    <a:pt x="483997" y="66528"/>
                  </a:moveTo>
                  <a:lnTo>
                    <a:pt x="0" y="66528"/>
                  </a:lnTo>
                  <a:lnTo>
                    <a:pt x="0" y="104628"/>
                  </a:lnTo>
                  <a:lnTo>
                    <a:pt x="483997" y="104628"/>
                  </a:lnTo>
                  <a:lnTo>
                    <a:pt x="516654" y="85578"/>
                  </a:lnTo>
                  <a:lnTo>
                    <a:pt x="483997" y="66528"/>
                  </a:lnTo>
                  <a:close/>
                </a:path>
                <a:path w="592454" h="171450">
                  <a:moveTo>
                    <a:pt x="559822" y="66528"/>
                  </a:moveTo>
                  <a:lnTo>
                    <a:pt x="554609" y="66528"/>
                  </a:lnTo>
                  <a:lnTo>
                    <a:pt x="554609" y="104628"/>
                  </a:lnTo>
                  <a:lnTo>
                    <a:pt x="559822" y="104628"/>
                  </a:lnTo>
                  <a:lnTo>
                    <a:pt x="592455" y="85578"/>
                  </a:lnTo>
                  <a:lnTo>
                    <a:pt x="559822" y="66528"/>
                  </a:lnTo>
                  <a:close/>
                </a:path>
                <a:path w="592454" h="171450">
                  <a:moveTo>
                    <a:pt x="544957" y="69068"/>
                  </a:moveTo>
                  <a:lnTo>
                    <a:pt x="516654" y="85578"/>
                  </a:lnTo>
                  <a:lnTo>
                    <a:pt x="544957" y="102088"/>
                  </a:lnTo>
                  <a:lnTo>
                    <a:pt x="544957" y="69068"/>
                  </a:lnTo>
                  <a:close/>
                </a:path>
                <a:path w="592454" h="171450">
                  <a:moveTo>
                    <a:pt x="554609" y="69068"/>
                  </a:moveTo>
                  <a:lnTo>
                    <a:pt x="544957" y="69068"/>
                  </a:lnTo>
                  <a:lnTo>
                    <a:pt x="544957" y="102088"/>
                  </a:lnTo>
                  <a:lnTo>
                    <a:pt x="554609" y="102088"/>
                  </a:lnTo>
                  <a:lnTo>
                    <a:pt x="554609" y="69068"/>
                  </a:lnTo>
                  <a:close/>
                </a:path>
                <a:path w="592454" h="171450">
                  <a:moveTo>
                    <a:pt x="442765" y="0"/>
                  </a:moveTo>
                  <a:lnTo>
                    <a:pt x="435451" y="488"/>
                  </a:lnTo>
                  <a:lnTo>
                    <a:pt x="428851" y="3643"/>
                  </a:lnTo>
                  <a:lnTo>
                    <a:pt x="423799" y="9251"/>
                  </a:lnTo>
                  <a:lnTo>
                    <a:pt x="421405" y="16446"/>
                  </a:lnTo>
                  <a:lnTo>
                    <a:pt x="421893" y="23760"/>
                  </a:lnTo>
                  <a:lnTo>
                    <a:pt x="425049" y="30360"/>
                  </a:lnTo>
                  <a:lnTo>
                    <a:pt x="430657" y="35413"/>
                  </a:lnTo>
                  <a:lnTo>
                    <a:pt x="516654" y="85578"/>
                  </a:lnTo>
                  <a:lnTo>
                    <a:pt x="544957" y="69068"/>
                  </a:lnTo>
                  <a:lnTo>
                    <a:pt x="554609" y="69068"/>
                  </a:lnTo>
                  <a:lnTo>
                    <a:pt x="554609" y="66528"/>
                  </a:lnTo>
                  <a:lnTo>
                    <a:pt x="559822" y="66528"/>
                  </a:lnTo>
                  <a:lnTo>
                    <a:pt x="449961" y="2393"/>
                  </a:lnTo>
                  <a:lnTo>
                    <a:pt x="442765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35" y="1363980"/>
              <a:ext cx="3520440" cy="2220595"/>
            </a:xfrm>
            <a:custGeom>
              <a:avLst/>
              <a:gdLst/>
              <a:ahLst/>
              <a:cxnLst/>
              <a:rect l="l" t="t" r="r" b="b"/>
              <a:pathLst>
                <a:path w="3520440" h="2220595">
                  <a:moveTo>
                    <a:pt x="3520440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3520440" y="2220468"/>
                  </a:lnTo>
                  <a:lnTo>
                    <a:pt x="3520440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5" y="1363980"/>
              <a:ext cx="3520440" cy="2220595"/>
            </a:xfrm>
            <a:custGeom>
              <a:avLst/>
              <a:gdLst/>
              <a:ahLst/>
              <a:cxnLst/>
              <a:rect l="l" t="t" r="r" b="b"/>
              <a:pathLst>
                <a:path w="3520440" h="2220595">
                  <a:moveTo>
                    <a:pt x="0" y="2220468"/>
                  </a:moveTo>
                  <a:lnTo>
                    <a:pt x="3520440" y="2220468"/>
                  </a:lnTo>
                  <a:lnTo>
                    <a:pt x="3520440" y="0"/>
                  </a:lnTo>
                  <a:lnTo>
                    <a:pt x="0" y="0"/>
                  </a:lnTo>
                  <a:lnTo>
                    <a:pt x="0" y="2220468"/>
                  </a:lnTo>
                  <a:close/>
                </a:path>
              </a:pathLst>
            </a:custGeom>
            <a:grpFill/>
            <a:ln w="15240"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9551" y="1405509"/>
            <a:ext cx="2679065" cy="20669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45"/>
              </a:spcBef>
              <a:tabLst>
                <a:tab pos="2513965" algn="l"/>
              </a:tabLst>
            </a:pPr>
            <a:r>
              <a:rPr sz="2400" dirty="0">
                <a:latin typeface="Calibri"/>
                <a:cs typeface="Calibri"/>
              </a:rPr>
              <a:t>ш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г 1: С</a:t>
            </a:r>
            <a:r>
              <a:rPr sz="2400" spc="-5" dirty="0">
                <a:latin typeface="Calibri"/>
                <a:cs typeface="Calibri"/>
              </a:rPr>
              <a:t>ортиров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	–  </a:t>
            </a:r>
            <a:r>
              <a:rPr sz="2400" spc="-10" dirty="0">
                <a:latin typeface="Calibri"/>
                <a:cs typeface="Calibri"/>
              </a:rPr>
              <a:t>четкое </a:t>
            </a:r>
            <a:r>
              <a:rPr sz="2400" spc="-15" dirty="0">
                <a:latin typeface="Calibri"/>
                <a:cs typeface="Calibri"/>
              </a:rPr>
              <a:t>разделение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вещей </a:t>
            </a:r>
            <a:r>
              <a:rPr sz="2400" dirty="0">
                <a:latin typeface="Calibri"/>
                <a:cs typeface="Calibri"/>
              </a:rPr>
              <a:t>на нужные и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ненужные</a:t>
            </a:r>
          </a:p>
          <a:p>
            <a:pPr marL="195580" marR="186690" indent="-1270" algn="ctr">
              <a:lnSpc>
                <a:spcPts val="2640"/>
              </a:lnSpc>
              <a:spcBef>
                <a:spcPts val="50"/>
              </a:spcBef>
            </a:pPr>
            <a:r>
              <a:rPr sz="2400" spc="-10" dirty="0">
                <a:latin typeface="Calibri"/>
                <a:cs typeface="Calibri"/>
              </a:rPr>
              <a:t>(используемые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неи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п</a:t>
            </a:r>
            <a:r>
              <a:rPr sz="2400" spc="-5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ль</a:t>
            </a:r>
            <a:r>
              <a:rPr sz="2400" spc="-10" dirty="0">
                <a:latin typeface="Calibri"/>
                <a:cs typeface="Calibri"/>
              </a:rPr>
              <a:t>з</a:t>
            </a:r>
            <a:r>
              <a:rPr sz="2400" spc="-20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ые)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195571" y="1380744"/>
            <a:ext cx="4441825" cy="2186940"/>
            <a:chOff x="4195571" y="1380744"/>
            <a:chExt cx="4441825" cy="21869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8044433" y="2388635"/>
              <a:ext cx="592455" cy="171450"/>
            </a:xfrm>
            <a:custGeom>
              <a:avLst/>
              <a:gdLst/>
              <a:ahLst/>
              <a:cxnLst/>
              <a:rect l="l" t="t" r="r" b="b"/>
              <a:pathLst>
                <a:path w="592454" h="171450">
                  <a:moveTo>
                    <a:pt x="516654" y="85578"/>
                  </a:moveTo>
                  <a:lnTo>
                    <a:pt x="430657" y="135743"/>
                  </a:lnTo>
                  <a:lnTo>
                    <a:pt x="425049" y="140795"/>
                  </a:lnTo>
                  <a:lnTo>
                    <a:pt x="421894" y="147395"/>
                  </a:lnTo>
                  <a:lnTo>
                    <a:pt x="421405" y="154709"/>
                  </a:lnTo>
                  <a:lnTo>
                    <a:pt x="423799" y="161905"/>
                  </a:lnTo>
                  <a:lnTo>
                    <a:pt x="428851" y="167512"/>
                  </a:lnTo>
                  <a:lnTo>
                    <a:pt x="435451" y="170668"/>
                  </a:lnTo>
                  <a:lnTo>
                    <a:pt x="442765" y="171156"/>
                  </a:lnTo>
                  <a:lnTo>
                    <a:pt x="449961" y="168763"/>
                  </a:lnTo>
                  <a:lnTo>
                    <a:pt x="559822" y="104628"/>
                  </a:lnTo>
                  <a:lnTo>
                    <a:pt x="554609" y="104628"/>
                  </a:lnTo>
                  <a:lnTo>
                    <a:pt x="554609" y="102088"/>
                  </a:lnTo>
                  <a:lnTo>
                    <a:pt x="544957" y="102088"/>
                  </a:lnTo>
                  <a:lnTo>
                    <a:pt x="516654" y="85578"/>
                  </a:lnTo>
                  <a:close/>
                </a:path>
                <a:path w="592454" h="171450">
                  <a:moveTo>
                    <a:pt x="483997" y="66528"/>
                  </a:moveTo>
                  <a:lnTo>
                    <a:pt x="0" y="66528"/>
                  </a:lnTo>
                  <a:lnTo>
                    <a:pt x="0" y="104628"/>
                  </a:lnTo>
                  <a:lnTo>
                    <a:pt x="483997" y="104628"/>
                  </a:lnTo>
                  <a:lnTo>
                    <a:pt x="516654" y="85578"/>
                  </a:lnTo>
                  <a:lnTo>
                    <a:pt x="483997" y="66528"/>
                  </a:lnTo>
                  <a:close/>
                </a:path>
                <a:path w="592454" h="171450">
                  <a:moveTo>
                    <a:pt x="559822" y="66528"/>
                  </a:moveTo>
                  <a:lnTo>
                    <a:pt x="554609" y="66528"/>
                  </a:lnTo>
                  <a:lnTo>
                    <a:pt x="554609" y="104628"/>
                  </a:lnTo>
                  <a:lnTo>
                    <a:pt x="559822" y="104628"/>
                  </a:lnTo>
                  <a:lnTo>
                    <a:pt x="592455" y="85578"/>
                  </a:lnTo>
                  <a:lnTo>
                    <a:pt x="559822" y="66528"/>
                  </a:lnTo>
                  <a:close/>
                </a:path>
                <a:path w="592454" h="171450">
                  <a:moveTo>
                    <a:pt x="544957" y="69068"/>
                  </a:moveTo>
                  <a:lnTo>
                    <a:pt x="516654" y="85578"/>
                  </a:lnTo>
                  <a:lnTo>
                    <a:pt x="544957" y="102088"/>
                  </a:lnTo>
                  <a:lnTo>
                    <a:pt x="544957" y="69068"/>
                  </a:lnTo>
                  <a:close/>
                </a:path>
                <a:path w="592454" h="171450">
                  <a:moveTo>
                    <a:pt x="554609" y="69068"/>
                  </a:moveTo>
                  <a:lnTo>
                    <a:pt x="544957" y="69068"/>
                  </a:lnTo>
                  <a:lnTo>
                    <a:pt x="544957" y="102088"/>
                  </a:lnTo>
                  <a:lnTo>
                    <a:pt x="554609" y="102088"/>
                  </a:lnTo>
                  <a:lnTo>
                    <a:pt x="554609" y="69068"/>
                  </a:lnTo>
                  <a:close/>
                </a:path>
                <a:path w="592454" h="171450">
                  <a:moveTo>
                    <a:pt x="442765" y="0"/>
                  </a:moveTo>
                  <a:lnTo>
                    <a:pt x="435451" y="488"/>
                  </a:lnTo>
                  <a:lnTo>
                    <a:pt x="428851" y="3643"/>
                  </a:lnTo>
                  <a:lnTo>
                    <a:pt x="423799" y="9251"/>
                  </a:lnTo>
                  <a:lnTo>
                    <a:pt x="421405" y="16446"/>
                  </a:lnTo>
                  <a:lnTo>
                    <a:pt x="421894" y="23760"/>
                  </a:lnTo>
                  <a:lnTo>
                    <a:pt x="425049" y="30360"/>
                  </a:lnTo>
                  <a:lnTo>
                    <a:pt x="430657" y="35413"/>
                  </a:lnTo>
                  <a:lnTo>
                    <a:pt x="516654" y="85578"/>
                  </a:lnTo>
                  <a:lnTo>
                    <a:pt x="544957" y="69068"/>
                  </a:lnTo>
                  <a:lnTo>
                    <a:pt x="554609" y="69068"/>
                  </a:lnTo>
                  <a:lnTo>
                    <a:pt x="554609" y="66528"/>
                  </a:lnTo>
                  <a:lnTo>
                    <a:pt x="559822" y="66528"/>
                  </a:lnTo>
                  <a:lnTo>
                    <a:pt x="449961" y="2393"/>
                  </a:lnTo>
                  <a:lnTo>
                    <a:pt x="44276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3191" y="1388364"/>
              <a:ext cx="3842385" cy="2171700"/>
            </a:xfrm>
            <a:custGeom>
              <a:avLst/>
              <a:gdLst/>
              <a:ahLst/>
              <a:cxnLst/>
              <a:rect l="l" t="t" r="r" b="b"/>
              <a:pathLst>
                <a:path w="3842384" h="2171700">
                  <a:moveTo>
                    <a:pt x="3842004" y="0"/>
                  </a:moveTo>
                  <a:lnTo>
                    <a:pt x="0" y="0"/>
                  </a:lnTo>
                  <a:lnTo>
                    <a:pt x="0" y="2171700"/>
                  </a:lnTo>
                  <a:lnTo>
                    <a:pt x="3842004" y="2171700"/>
                  </a:lnTo>
                  <a:lnTo>
                    <a:pt x="3842004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3191" y="1388364"/>
              <a:ext cx="3842385" cy="2171700"/>
            </a:xfrm>
            <a:custGeom>
              <a:avLst/>
              <a:gdLst/>
              <a:ahLst/>
              <a:cxnLst/>
              <a:rect l="l" t="t" r="r" b="b"/>
              <a:pathLst>
                <a:path w="3842384" h="2171700">
                  <a:moveTo>
                    <a:pt x="0" y="2171700"/>
                  </a:moveTo>
                  <a:lnTo>
                    <a:pt x="3842004" y="2171700"/>
                  </a:lnTo>
                  <a:lnTo>
                    <a:pt x="3842004" y="0"/>
                  </a:lnTo>
                  <a:lnTo>
                    <a:pt x="0" y="0"/>
                  </a:lnTo>
                  <a:lnTo>
                    <a:pt x="0" y="2171700"/>
                  </a:lnTo>
                  <a:close/>
                </a:path>
              </a:pathLst>
            </a:custGeom>
            <a:grpFill/>
            <a:ln w="15240"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03191" y="1388363"/>
            <a:ext cx="3842385" cy="217170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550"/>
              </a:spcBef>
            </a:pPr>
            <a:r>
              <a:rPr sz="2400" dirty="0">
                <a:latin typeface="Calibri"/>
                <a:cs typeface="Calibri"/>
              </a:rPr>
              <a:t>шаг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2:</a:t>
            </a:r>
            <a:r>
              <a:rPr sz="2400" spc="-20" dirty="0">
                <a:latin typeface="Calibri"/>
                <a:cs typeface="Calibri"/>
              </a:rPr>
              <a:t> Соблюдение</a:t>
            </a:r>
            <a:endParaRPr sz="2400">
              <a:latin typeface="Calibri"/>
              <a:cs typeface="Calibri"/>
            </a:endParaRPr>
          </a:p>
          <a:p>
            <a:pPr marL="203200" marR="196215" algn="ctr">
              <a:lnSpc>
                <a:spcPct val="91600"/>
              </a:lnSpc>
              <a:spcBef>
                <a:spcPts val="125"/>
              </a:spcBef>
            </a:pPr>
            <a:r>
              <a:rPr sz="2400" spc="-10" dirty="0">
                <a:latin typeface="Calibri"/>
                <a:cs typeface="Calibri"/>
              </a:rPr>
              <a:t>порядка </a:t>
            </a:r>
            <a:r>
              <a:rPr sz="2400" spc="-5" dirty="0">
                <a:latin typeface="Calibri"/>
                <a:cs typeface="Calibri"/>
              </a:rPr>
              <a:t>(аккуратность)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упорядоченное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точное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расположение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хранение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необходимых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вещей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02807" y="1402080"/>
            <a:ext cx="9136380" cy="2778125"/>
            <a:chOff x="3002807" y="1402080"/>
            <a:chExt cx="9136380" cy="277812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" name="object 14"/>
            <p:cNvSpPr/>
            <p:nvPr/>
          </p:nvSpPr>
          <p:spPr>
            <a:xfrm>
              <a:off x="3002807" y="3537965"/>
              <a:ext cx="7416800" cy="642620"/>
            </a:xfrm>
            <a:custGeom>
              <a:avLst/>
              <a:gdLst/>
              <a:ahLst/>
              <a:cxnLst/>
              <a:rect l="l" t="t" r="r" b="b"/>
              <a:pathLst>
                <a:path w="7416800" h="642620">
                  <a:moveTo>
                    <a:pt x="16446" y="471118"/>
                  </a:moveTo>
                  <a:lnTo>
                    <a:pt x="9251" y="473583"/>
                  </a:lnTo>
                  <a:lnTo>
                    <a:pt x="3643" y="478561"/>
                  </a:lnTo>
                  <a:lnTo>
                    <a:pt x="488" y="485124"/>
                  </a:lnTo>
                  <a:lnTo>
                    <a:pt x="0" y="492424"/>
                  </a:lnTo>
                  <a:lnTo>
                    <a:pt x="2393" y="499618"/>
                  </a:lnTo>
                  <a:lnTo>
                    <a:pt x="85578" y="642112"/>
                  </a:lnTo>
                  <a:lnTo>
                    <a:pt x="107671" y="604266"/>
                  </a:lnTo>
                  <a:lnTo>
                    <a:pt x="66528" y="604266"/>
                  </a:lnTo>
                  <a:lnTo>
                    <a:pt x="66528" y="533781"/>
                  </a:lnTo>
                  <a:lnTo>
                    <a:pt x="35413" y="480441"/>
                  </a:lnTo>
                  <a:lnTo>
                    <a:pt x="30360" y="474761"/>
                  </a:lnTo>
                  <a:lnTo>
                    <a:pt x="23760" y="471582"/>
                  </a:lnTo>
                  <a:lnTo>
                    <a:pt x="16446" y="471118"/>
                  </a:lnTo>
                  <a:close/>
                </a:path>
                <a:path w="7416800" h="642620">
                  <a:moveTo>
                    <a:pt x="66528" y="533781"/>
                  </a:moveTo>
                  <a:lnTo>
                    <a:pt x="66528" y="604266"/>
                  </a:lnTo>
                  <a:lnTo>
                    <a:pt x="104628" y="604266"/>
                  </a:lnTo>
                  <a:lnTo>
                    <a:pt x="104628" y="594741"/>
                  </a:lnTo>
                  <a:lnTo>
                    <a:pt x="69068" y="594741"/>
                  </a:lnTo>
                  <a:lnTo>
                    <a:pt x="85578" y="566438"/>
                  </a:lnTo>
                  <a:lnTo>
                    <a:pt x="66528" y="533781"/>
                  </a:lnTo>
                  <a:close/>
                </a:path>
                <a:path w="7416800" h="642620">
                  <a:moveTo>
                    <a:pt x="154709" y="471118"/>
                  </a:moveTo>
                  <a:lnTo>
                    <a:pt x="147395" y="471582"/>
                  </a:lnTo>
                  <a:lnTo>
                    <a:pt x="140795" y="474761"/>
                  </a:lnTo>
                  <a:lnTo>
                    <a:pt x="135743" y="480441"/>
                  </a:lnTo>
                  <a:lnTo>
                    <a:pt x="104628" y="533781"/>
                  </a:lnTo>
                  <a:lnTo>
                    <a:pt x="104628" y="604266"/>
                  </a:lnTo>
                  <a:lnTo>
                    <a:pt x="107671" y="604266"/>
                  </a:lnTo>
                  <a:lnTo>
                    <a:pt x="168763" y="499618"/>
                  </a:lnTo>
                  <a:lnTo>
                    <a:pt x="171156" y="492424"/>
                  </a:lnTo>
                  <a:lnTo>
                    <a:pt x="170668" y="485124"/>
                  </a:lnTo>
                  <a:lnTo>
                    <a:pt x="167512" y="478561"/>
                  </a:lnTo>
                  <a:lnTo>
                    <a:pt x="161905" y="473583"/>
                  </a:lnTo>
                  <a:lnTo>
                    <a:pt x="154709" y="471118"/>
                  </a:lnTo>
                  <a:close/>
                </a:path>
                <a:path w="7416800" h="642620">
                  <a:moveTo>
                    <a:pt x="85578" y="566438"/>
                  </a:moveTo>
                  <a:lnTo>
                    <a:pt x="69068" y="594741"/>
                  </a:lnTo>
                  <a:lnTo>
                    <a:pt x="102088" y="594741"/>
                  </a:lnTo>
                  <a:lnTo>
                    <a:pt x="85578" y="566438"/>
                  </a:lnTo>
                  <a:close/>
                </a:path>
                <a:path w="7416800" h="642620">
                  <a:moveTo>
                    <a:pt x="104628" y="533781"/>
                  </a:moveTo>
                  <a:lnTo>
                    <a:pt x="85578" y="566438"/>
                  </a:lnTo>
                  <a:lnTo>
                    <a:pt x="102088" y="594741"/>
                  </a:lnTo>
                  <a:lnTo>
                    <a:pt x="104628" y="594741"/>
                  </a:lnTo>
                  <a:lnTo>
                    <a:pt x="104628" y="533781"/>
                  </a:lnTo>
                  <a:close/>
                </a:path>
                <a:path w="7416800" h="642620">
                  <a:moveTo>
                    <a:pt x="7378426" y="319024"/>
                  </a:moveTo>
                  <a:lnTo>
                    <a:pt x="85578" y="319024"/>
                  </a:lnTo>
                  <a:lnTo>
                    <a:pt x="78154" y="320518"/>
                  </a:lnTo>
                  <a:lnTo>
                    <a:pt x="72100" y="324596"/>
                  </a:lnTo>
                  <a:lnTo>
                    <a:pt x="68022" y="330650"/>
                  </a:lnTo>
                  <a:lnTo>
                    <a:pt x="66528" y="338074"/>
                  </a:lnTo>
                  <a:lnTo>
                    <a:pt x="66528" y="533781"/>
                  </a:lnTo>
                  <a:lnTo>
                    <a:pt x="85578" y="566438"/>
                  </a:lnTo>
                  <a:lnTo>
                    <a:pt x="104628" y="533781"/>
                  </a:lnTo>
                  <a:lnTo>
                    <a:pt x="104628" y="357124"/>
                  </a:lnTo>
                  <a:lnTo>
                    <a:pt x="85578" y="357124"/>
                  </a:lnTo>
                  <a:lnTo>
                    <a:pt x="104628" y="338074"/>
                  </a:lnTo>
                  <a:lnTo>
                    <a:pt x="7378426" y="338074"/>
                  </a:lnTo>
                  <a:lnTo>
                    <a:pt x="7378426" y="319024"/>
                  </a:lnTo>
                  <a:close/>
                </a:path>
                <a:path w="7416800" h="642620">
                  <a:moveTo>
                    <a:pt x="104628" y="338074"/>
                  </a:moveTo>
                  <a:lnTo>
                    <a:pt x="85578" y="357124"/>
                  </a:lnTo>
                  <a:lnTo>
                    <a:pt x="104628" y="357124"/>
                  </a:lnTo>
                  <a:lnTo>
                    <a:pt x="104628" y="338074"/>
                  </a:lnTo>
                  <a:close/>
                </a:path>
                <a:path w="7416800" h="642620">
                  <a:moveTo>
                    <a:pt x="7416526" y="319024"/>
                  </a:moveTo>
                  <a:lnTo>
                    <a:pt x="7397476" y="319024"/>
                  </a:lnTo>
                  <a:lnTo>
                    <a:pt x="7378426" y="338074"/>
                  </a:lnTo>
                  <a:lnTo>
                    <a:pt x="104628" y="338074"/>
                  </a:lnTo>
                  <a:lnTo>
                    <a:pt x="104628" y="357124"/>
                  </a:lnTo>
                  <a:lnTo>
                    <a:pt x="7397476" y="357124"/>
                  </a:lnTo>
                  <a:lnTo>
                    <a:pt x="7404899" y="355629"/>
                  </a:lnTo>
                  <a:lnTo>
                    <a:pt x="7410954" y="351551"/>
                  </a:lnTo>
                  <a:lnTo>
                    <a:pt x="7415031" y="345497"/>
                  </a:lnTo>
                  <a:lnTo>
                    <a:pt x="7416526" y="338074"/>
                  </a:lnTo>
                  <a:lnTo>
                    <a:pt x="7416526" y="319024"/>
                  </a:lnTo>
                  <a:close/>
                </a:path>
                <a:path w="7416800" h="642620">
                  <a:moveTo>
                    <a:pt x="7416526" y="0"/>
                  </a:moveTo>
                  <a:lnTo>
                    <a:pt x="7378426" y="0"/>
                  </a:lnTo>
                  <a:lnTo>
                    <a:pt x="7378426" y="338074"/>
                  </a:lnTo>
                  <a:lnTo>
                    <a:pt x="7397476" y="319024"/>
                  </a:lnTo>
                  <a:lnTo>
                    <a:pt x="7416526" y="319024"/>
                  </a:lnTo>
                  <a:lnTo>
                    <a:pt x="7416526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8511" y="1409700"/>
              <a:ext cx="3462654" cy="2129155"/>
            </a:xfrm>
            <a:custGeom>
              <a:avLst/>
              <a:gdLst/>
              <a:ahLst/>
              <a:cxnLst/>
              <a:rect l="l" t="t" r="r" b="b"/>
              <a:pathLst>
                <a:path w="3462654" h="2129154">
                  <a:moveTo>
                    <a:pt x="3462528" y="0"/>
                  </a:moveTo>
                  <a:lnTo>
                    <a:pt x="0" y="0"/>
                  </a:lnTo>
                  <a:lnTo>
                    <a:pt x="0" y="2129028"/>
                  </a:lnTo>
                  <a:lnTo>
                    <a:pt x="3462528" y="2129028"/>
                  </a:lnTo>
                  <a:lnTo>
                    <a:pt x="3462528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68511" y="1409700"/>
              <a:ext cx="3462654" cy="2129155"/>
            </a:xfrm>
            <a:custGeom>
              <a:avLst/>
              <a:gdLst/>
              <a:ahLst/>
              <a:cxnLst/>
              <a:rect l="l" t="t" r="r" b="b"/>
              <a:pathLst>
                <a:path w="3462654" h="2129154">
                  <a:moveTo>
                    <a:pt x="0" y="2129028"/>
                  </a:moveTo>
                  <a:lnTo>
                    <a:pt x="3462528" y="2129028"/>
                  </a:lnTo>
                  <a:lnTo>
                    <a:pt x="3462528" y="0"/>
                  </a:lnTo>
                  <a:lnTo>
                    <a:pt x="0" y="0"/>
                  </a:lnTo>
                  <a:lnTo>
                    <a:pt x="0" y="2129028"/>
                  </a:lnTo>
                  <a:close/>
                </a:path>
              </a:pathLst>
            </a:custGeom>
            <a:grpFill/>
            <a:ln w="15240">
              <a:solidFill>
                <a:schemeClr val="accent5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859773" y="1572895"/>
            <a:ext cx="3080385" cy="17310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40"/>
              </a:spcBef>
            </a:pPr>
            <a:r>
              <a:rPr sz="2400" dirty="0">
                <a:latin typeface="Calibri"/>
                <a:cs typeface="Calibri"/>
              </a:rPr>
              <a:t>шаг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Систематическая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уборка </a:t>
            </a:r>
            <a:r>
              <a:rPr sz="2400" spc="-15" dirty="0">
                <a:latin typeface="Calibri"/>
                <a:cs typeface="Calibri"/>
              </a:rPr>
              <a:t>(содержание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чистоте)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содержание </a:t>
            </a:r>
            <a:r>
              <a:rPr sz="2400" spc="-10" dirty="0">
                <a:latin typeface="Calibri"/>
                <a:cs typeface="Calibri"/>
              </a:rPr>
              <a:t> рабочего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места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4445" algn="ctr">
              <a:lnSpc>
                <a:spcPts val="2640"/>
              </a:lnSpc>
            </a:pPr>
            <a:r>
              <a:rPr sz="2400" spc="-10" dirty="0">
                <a:latin typeface="Calibri"/>
                <a:cs typeface="Calibri"/>
              </a:rPr>
              <a:t>чистоте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опрятности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90600" y="4203191"/>
            <a:ext cx="5930265" cy="2085339"/>
            <a:chOff x="990600" y="4203191"/>
            <a:chExt cx="5930265" cy="2085339"/>
          </a:xfrm>
        </p:grpSpPr>
        <p:sp>
          <p:nvSpPr>
            <p:cNvPr id="19" name="object 19"/>
            <p:cNvSpPr/>
            <p:nvPr/>
          </p:nvSpPr>
          <p:spPr>
            <a:xfrm>
              <a:off x="5177790" y="5157743"/>
              <a:ext cx="1743075" cy="171450"/>
            </a:xfrm>
            <a:custGeom>
              <a:avLst/>
              <a:gdLst/>
              <a:ahLst/>
              <a:cxnLst/>
              <a:rect l="l" t="t" r="r" b="b"/>
              <a:pathLst>
                <a:path w="1743075" h="171450">
                  <a:moveTo>
                    <a:pt x="1667147" y="85578"/>
                  </a:moveTo>
                  <a:lnTo>
                    <a:pt x="1581150" y="135743"/>
                  </a:lnTo>
                  <a:lnTo>
                    <a:pt x="1575524" y="140795"/>
                  </a:lnTo>
                  <a:lnTo>
                    <a:pt x="1572339" y="147395"/>
                  </a:lnTo>
                  <a:lnTo>
                    <a:pt x="1571845" y="154709"/>
                  </a:lnTo>
                  <a:lnTo>
                    <a:pt x="1574291" y="161905"/>
                  </a:lnTo>
                  <a:lnTo>
                    <a:pt x="1579342" y="167513"/>
                  </a:lnTo>
                  <a:lnTo>
                    <a:pt x="1585928" y="170668"/>
                  </a:lnTo>
                  <a:lnTo>
                    <a:pt x="1593205" y="171156"/>
                  </a:lnTo>
                  <a:lnTo>
                    <a:pt x="1600327" y="168763"/>
                  </a:lnTo>
                  <a:lnTo>
                    <a:pt x="1710188" y="104628"/>
                  </a:lnTo>
                  <a:lnTo>
                    <a:pt x="1705102" y="104628"/>
                  </a:lnTo>
                  <a:lnTo>
                    <a:pt x="1705102" y="102088"/>
                  </a:lnTo>
                  <a:lnTo>
                    <a:pt x="1695450" y="102088"/>
                  </a:lnTo>
                  <a:lnTo>
                    <a:pt x="1667147" y="85578"/>
                  </a:lnTo>
                  <a:close/>
                </a:path>
                <a:path w="1743075" h="171450">
                  <a:moveTo>
                    <a:pt x="877253" y="70592"/>
                  </a:moveTo>
                  <a:lnTo>
                    <a:pt x="0" y="70592"/>
                  </a:lnTo>
                  <a:lnTo>
                    <a:pt x="0" y="108692"/>
                  </a:lnTo>
                  <a:lnTo>
                    <a:pt x="888492" y="108692"/>
                  </a:lnTo>
                  <a:lnTo>
                    <a:pt x="895915" y="107180"/>
                  </a:lnTo>
                  <a:lnTo>
                    <a:pt x="899676" y="104628"/>
                  </a:lnTo>
                  <a:lnTo>
                    <a:pt x="888492" y="104628"/>
                  </a:lnTo>
                  <a:lnTo>
                    <a:pt x="903478" y="89642"/>
                  </a:lnTo>
                  <a:lnTo>
                    <a:pt x="869442" y="89642"/>
                  </a:lnTo>
                  <a:lnTo>
                    <a:pt x="869442" y="85578"/>
                  </a:lnTo>
                  <a:lnTo>
                    <a:pt x="870936" y="78154"/>
                  </a:lnTo>
                  <a:lnTo>
                    <a:pt x="875014" y="72100"/>
                  </a:lnTo>
                  <a:lnTo>
                    <a:pt x="877253" y="70592"/>
                  </a:lnTo>
                  <a:close/>
                </a:path>
                <a:path w="1743075" h="171450">
                  <a:moveTo>
                    <a:pt x="907542" y="85578"/>
                  </a:moveTo>
                  <a:lnTo>
                    <a:pt x="888492" y="104628"/>
                  </a:lnTo>
                  <a:lnTo>
                    <a:pt x="899676" y="104628"/>
                  </a:lnTo>
                  <a:lnTo>
                    <a:pt x="901969" y="103072"/>
                  </a:lnTo>
                  <a:lnTo>
                    <a:pt x="906047" y="97012"/>
                  </a:lnTo>
                  <a:lnTo>
                    <a:pt x="907542" y="89642"/>
                  </a:lnTo>
                  <a:lnTo>
                    <a:pt x="907542" y="85578"/>
                  </a:lnTo>
                  <a:close/>
                </a:path>
                <a:path w="1743075" h="171450">
                  <a:moveTo>
                    <a:pt x="1667147" y="85578"/>
                  </a:moveTo>
                  <a:lnTo>
                    <a:pt x="907542" y="85578"/>
                  </a:lnTo>
                  <a:lnTo>
                    <a:pt x="907542" y="89642"/>
                  </a:lnTo>
                  <a:lnTo>
                    <a:pt x="906047" y="97012"/>
                  </a:lnTo>
                  <a:lnTo>
                    <a:pt x="901969" y="103072"/>
                  </a:lnTo>
                  <a:lnTo>
                    <a:pt x="899676" y="104628"/>
                  </a:lnTo>
                  <a:lnTo>
                    <a:pt x="1634490" y="104628"/>
                  </a:lnTo>
                  <a:lnTo>
                    <a:pt x="1667147" y="85578"/>
                  </a:lnTo>
                  <a:close/>
                </a:path>
                <a:path w="1743075" h="171450">
                  <a:moveTo>
                    <a:pt x="1710188" y="66528"/>
                  </a:moveTo>
                  <a:lnTo>
                    <a:pt x="1705102" y="66528"/>
                  </a:lnTo>
                  <a:lnTo>
                    <a:pt x="1705102" y="104628"/>
                  </a:lnTo>
                  <a:lnTo>
                    <a:pt x="1710188" y="104628"/>
                  </a:lnTo>
                  <a:lnTo>
                    <a:pt x="1742820" y="85578"/>
                  </a:lnTo>
                  <a:lnTo>
                    <a:pt x="1710188" y="66528"/>
                  </a:lnTo>
                  <a:close/>
                </a:path>
                <a:path w="1743075" h="171450">
                  <a:moveTo>
                    <a:pt x="1695450" y="69068"/>
                  </a:moveTo>
                  <a:lnTo>
                    <a:pt x="1667147" y="85578"/>
                  </a:lnTo>
                  <a:lnTo>
                    <a:pt x="1695450" y="102088"/>
                  </a:lnTo>
                  <a:lnTo>
                    <a:pt x="1695450" y="69068"/>
                  </a:lnTo>
                  <a:close/>
                </a:path>
                <a:path w="1743075" h="171450">
                  <a:moveTo>
                    <a:pt x="1705102" y="69068"/>
                  </a:moveTo>
                  <a:lnTo>
                    <a:pt x="1695450" y="69068"/>
                  </a:lnTo>
                  <a:lnTo>
                    <a:pt x="1695450" y="102088"/>
                  </a:lnTo>
                  <a:lnTo>
                    <a:pt x="1705102" y="102088"/>
                  </a:lnTo>
                  <a:lnTo>
                    <a:pt x="1705102" y="69068"/>
                  </a:lnTo>
                  <a:close/>
                </a:path>
                <a:path w="1743075" h="171450">
                  <a:moveTo>
                    <a:pt x="1634490" y="66528"/>
                  </a:moveTo>
                  <a:lnTo>
                    <a:pt x="888492" y="66528"/>
                  </a:lnTo>
                  <a:lnTo>
                    <a:pt x="881068" y="68022"/>
                  </a:lnTo>
                  <a:lnTo>
                    <a:pt x="875014" y="72100"/>
                  </a:lnTo>
                  <a:lnTo>
                    <a:pt x="870936" y="78154"/>
                  </a:lnTo>
                  <a:lnTo>
                    <a:pt x="869442" y="85578"/>
                  </a:lnTo>
                  <a:lnTo>
                    <a:pt x="869442" y="89642"/>
                  </a:lnTo>
                  <a:lnTo>
                    <a:pt x="888492" y="70592"/>
                  </a:lnTo>
                  <a:lnTo>
                    <a:pt x="1641456" y="70592"/>
                  </a:lnTo>
                  <a:lnTo>
                    <a:pt x="1634490" y="66528"/>
                  </a:lnTo>
                  <a:close/>
                </a:path>
                <a:path w="1743075" h="171450">
                  <a:moveTo>
                    <a:pt x="1641456" y="70592"/>
                  </a:moveTo>
                  <a:lnTo>
                    <a:pt x="888492" y="70592"/>
                  </a:lnTo>
                  <a:lnTo>
                    <a:pt x="869442" y="89642"/>
                  </a:lnTo>
                  <a:lnTo>
                    <a:pt x="903478" y="89642"/>
                  </a:lnTo>
                  <a:lnTo>
                    <a:pt x="907542" y="85578"/>
                  </a:lnTo>
                  <a:lnTo>
                    <a:pt x="1667147" y="85578"/>
                  </a:lnTo>
                  <a:lnTo>
                    <a:pt x="1641456" y="70592"/>
                  </a:lnTo>
                  <a:close/>
                </a:path>
                <a:path w="1743075" h="171450">
                  <a:moveTo>
                    <a:pt x="1593205" y="0"/>
                  </a:moveTo>
                  <a:lnTo>
                    <a:pt x="1585928" y="488"/>
                  </a:lnTo>
                  <a:lnTo>
                    <a:pt x="1579342" y="3643"/>
                  </a:lnTo>
                  <a:lnTo>
                    <a:pt x="1574291" y="9251"/>
                  </a:lnTo>
                  <a:lnTo>
                    <a:pt x="1571845" y="16446"/>
                  </a:lnTo>
                  <a:lnTo>
                    <a:pt x="1572339" y="23760"/>
                  </a:lnTo>
                  <a:lnTo>
                    <a:pt x="1575524" y="30360"/>
                  </a:lnTo>
                  <a:lnTo>
                    <a:pt x="1581150" y="35413"/>
                  </a:lnTo>
                  <a:lnTo>
                    <a:pt x="1667147" y="85578"/>
                  </a:lnTo>
                  <a:lnTo>
                    <a:pt x="1695450" y="69068"/>
                  </a:lnTo>
                  <a:lnTo>
                    <a:pt x="1705102" y="69068"/>
                  </a:lnTo>
                  <a:lnTo>
                    <a:pt x="1705102" y="66528"/>
                  </a:lnTo>
                  <a:lnTo>
                    <a:pt x="1710188" y="66528"/>
                  </a:lnTo>
                  <a:lnTo>
                    <a:pt x="1600327" y="2393"/>
                  </a:lnTo>
                  <a:lnTo>
                    <a:pt x="1593205" y="0"/>
                  </a:lnTo>
                  <a:close/>
                </a:path>
              </a:pathLst>
            </a:custGeom>
            <a:solidFill>
              <a:srgbClr val="69070F"/>
            </a:solidFill>
            <a:ln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8220" y="4210811"/>
              <a:ext cx="4180840" cy="2070100"/>
            </a:xfrm>
            <a:custGeom>
              <a:avLst/>
              <a:gdLst/>
              <a:ahLst/>
              <a:cxnLst/>
              <a:rect l="l" t="t" r="r" b="b"/>
              <a:pathLst>
                <a:path w="4180840" h="2070100">
                  <a:moveTo>
                    <a:pt x="4180331" y="0"/>
                  </a:moveTo>
                  <a:lnTo>
                    <a:pt x="0" y="0"/>
                  </a:lnTo>
                  <a:lnTo>
                    <a:pt x="0" y="2069592"/>
                  </a:lnTo>
                  <a:lnTo>
                    <a:pt x="4180331" y="2069592"/>
                  </a:lnTo>
                  <a:lnTo>
                    <a:pt x="4180331" y="0"/>
                  </a:lnTo>
                  <a:close/>
                </a:path>
              </a:pathLst>
            </a:custGeom>
            <a:solidFill>
              <a:srgbClr val="BC572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8220" y="4210811"/>
              <a:ext cx="4180840" cy="2070100"/>
            </a:xfrm>
            <a:custGeom>
              <a:avLst/>
              <a:gdLst/>
              <a:ahLst/>
              <a:cxnLst/>
              <a:rect l="l" t="t" r="r" b="b"/>
              <a:pathLst>
                <a:path w="4180840" h="2070100">
                  <a:moveTo>
                    <a:pt x="0" y="2069592"/>
                  </a:moveTo>
                  <a:lnTo>
                    <a:pt x="4180331" y="2069592"/>
                  </a:lnTo>
                  <a:lnTo>
                    <a:pt x="4180331" y="0"/>
                  </a:lnTo>
                  <a:lnTo>
                    <a:pt x="0" y="0"/>
                  </a:lnTo>
                  <a:lnTo>
                    <a:pt x="0" y="206959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8219" y="4210811"/>
            <a:ext cx="4180840" cy="2070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549910" marR="541020" indent="66675" algn="just">
              <a:lnSpc>
                <a:spcPct val="91500"/>
              </a:lnSpc>
              <a:spcBef>
                <a:spcPts val="1400"/>
              </a:spcBef>
            </a:pPr>
            <a:r>
              <a:rPr sz="2400" dirty="0">
                <a:latin typeface="Calibri"/>
                <a:cs typeface="Calibri"/>
              </a:rPr>
              <a:t>шаг </a:t>
            </a:r>
            <a:r>
              <a:rPr sz="2400" spc="-5" dirty="0">
                <a:latin typeface="Calibri"/>
                <a:cs typeface="Calibri"/>
              </a:rPr>
              <a:t>4: Стандартизация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(установление </a:t>
            </a:r>
            <a:r>
              <a:rPr sz="2400" dirty="0">
                <a:latin typeface="Calibri"/>
                <a:cs typeface="Calibri"/>
              </a:rPr>
              <a:t>норм и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правил)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необходимое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520"/>
              </a:lnSpc>
            </a:pPr>
            <a:r>
              <a:rPr sz="2400" spc="-5" dirty="0">
                <a:latin typeface="Calibri"/>
                <a:cs typeface="Calibri"/>
              </a:rPr>
              <a:t>условие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выполнения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ts val="2760"/>
              </a:lnSpc>
            </a:pPr>
            <a:r>
              <a:rPr sz="2400" dirty="0">
                <a:latin typeface="Calibri"/>
                <a:cs typeface="Calibri"/>
              </a:rPr>
              <a:t>первых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трех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правил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52488" y="4226052"/>
            <a:ext cx="4733925" cy="203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270510" marR="263525" indent="1270" algn="ctr">
              <a:lnSpc>
                <a:spcPct val="91500"/>
              </a:lnSpc>
              <a:spcBef>
                <a:spcPts val="1250"/>
              </a:spcBef>
            </a:pPr>
            <a:r>
              <a:rPr sz="2400" dirty="0">
                <a:latin typeface="Calibri"/>
                <a:cs typeface="Calibri"/>
              </a:rPr>
              <a:t>шаг </a:t>
            </a:r>
            <a:r>
              <a:rPr sz="2400" spc="-5" dirty="0">
                <a:latin typeface="Calibri"/>
                <a:cs typeface="Calibri"/>
              </a:rPr>
              <a:t>5: Совершенствование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(самодисциплина)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воспитание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привычки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точного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выполнения</a:t>
            </a:r>
            <a:endParaRPr sz="2400" dirty="0">
              <a:latin typeface="Calibri"/>
              <a:cs typeface="Calibri"/>
            </a:endParaRPr>
          </a:p>
          <a:p>
            <a:pPr marL="184785" marR="175895" algn="ctr">
              <a:lnSpc>
                <a:spcPts val="2640"/>
              </a:lnSpc>
              <a:spcBef>
                <a:spcPts val="50"/>
              </a:spcBef>
            </a:pPr>
            <a:r>
              <a:rPr sz="2400" spc="-5" dirty="0">
                <a:latin typeface="Calibri"/>
                <a:cs typeface="Calibri"/>
              </a:rPr>
              <a:t>установленных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правил,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процедур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технологических</a:t>
            </a:r>
            <a:r>
              <a:rPr sz="2400" spc="-5" dirty="0">
                <a:latin typeface="Calibri"/>
                <a:cs typeface="Calibri"/>
              </a:rPr>
              <a:t> операций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5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435" y="143471"/>
            <a:ext cx="120563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рабочего пространства (5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S)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281928"/>
          </a:xfrm>
          <a:prstGeom prst="rect">
            <a:avLst/>
          </a:prstGeom>
        </p:spPr>
      </p:pic>
      <p:sp>
        <p:nvSpPr>
          <p:cNvPr id="4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408" y="0"/>
            <a:ext cx="11764645" cy="6425565"/>
            <a:chOff x="216408" y="0"/>
            <a:chExt cx="11764645" cy="642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08" y="2956560"/>
              <a:ext cx="8374380" cy="29245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08" y="161544"/>
              <a:ext cx="8374380" cy="24673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0788" y="0"/>
              <a:ext cx="3364992" cy="42412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79" y="3957828"/>
              <a:ext cx="3276600" cy="2467356"/>
            </a:xfrm>
            <a:prstGeom prst="rect">
              <a:avLst/>
            </a:prstGeom>
          </p:spPr>
        </p:pic>
      </p:grpSp>
      <p:sp>
        <p:nvSpPr>
          <p:cNvPr id="8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4447" y="1347292"/>
            <a:ext cx="11595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Один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подходов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улучшению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работы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организации.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Этот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термин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появился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447" y="2116073"/>
            <a:ext cx="191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приводящих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447" y="1732025"/>
            <a:ext cx="1009269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  <a:tabLst>
                <a:tab pos="514984" algn="l"/>
                <a:tab pos="1988820" algn="l"/>
                <a:tab pos="2512060" algn="l"/>
                <a:tab pos="3484245" algn="l"/>
                <a:tab pos="5529580" algn="l"/>
                <a:tab pos="7064375" algn="l"/>
              </a:tabLst>
            </a:pPr>
            <a:r>
              <a:rPr sz="2800" spc="-5" dirty="0">
                <a:latin typeface="Calibri"/>
                <a:cs typeface="Calibri"/>
              </a:rPr>
              <a:t>в	</a:t>
            </a:r>
            <a:r>
              <a:rPr sz="2800" spc="-10" dirty="0">
                <a:latin typeface="Calibri"/>
                <a:cs typeface="Calibri"/>
              </a:rPr>
              <a:t>Японии	</a:t>
            </a:r>
            <a:r>
              <a:rPr sz="2800" spc="-5" dirty="0">
                <a:latin typeface="Calibri"/>
                <a:cs typeface="Calibri"/>
              </a:rPr>
              <a:t>и	стал	обозначать	</a:t>
            </a:r>
            <a:r>
              <a:rPr sz="2800" spc="-10" dirty="0">
                <a:latin typeface="Calibri"/>
                <a:cs typeface="Calibri"/>
              </a:rPr>
              <a:t>систему	</a:t>
            </a:r>
            <a:r>
              <a:rPr sz="2800" spc="-5" dirty="0">
                <a:latin typeface="Calibri"/>
                <a:cs typeface="Calibri"/>
              </a:rPr>
              <a:t>взаимосвязанных</a:t>
            </a:r>
            <a:endParaRPr sz="2800">
              <a:latin typeface="Calibri"/>
              <a:cs typeface="Calibri"/>
            </a:endParaRPr>
          </a:p>
          <a:p>
            <a:pPr marL="2127885">
              <a:lnSpc>
                <a:spcPts val="3190"/>
              </a:lnSpc>
              <a:tabLst>
                <a:tab pos="2516505" algn="l"/>
                <a:tab pos="4593590" algn="l"/>
                <a:tab pos="6119495" algn="l"/>
                <a:tab pos="8079740" algn="l"/>
                <a:tab pos="9887585" algn="l"/>
              </a:tabLst>
            </a:pPr>
            <a:r>
              <a:rPr sz="2800" spc="-5" dirty="0">
                <a:latin typeface="Calibri"/>
                <a:cs typeface="Calibri"/>
              </a:rPr>
              <a:t>к	повышению	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аче</a:t>
            </a: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тв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пр</a:t>
            </a:r>
            <a:r>
              <a:rPr sz="2800" spc="-75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ук</a:t>
            </a:r>
            <a:r>
              <a:rPr sz="2800" spc="-20" dirty="0">
                <a:latin typeface="Calibri"/>
                <a:cs typeface="Calibri"/>
              </a:rPr>
              <a:t>ц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и,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про</a:t>
            </a:r>
            <a:r>
              <a:rPr sz="2800" spc="-30" dirty="0">
                <a:latin typeface="Calibri"/>
                <a:cs typeface="Calibri"/>
              </a:rPr>
              <a:t>ц</a:t>
            </a:r>
            <a:r>
              <a:rPr sz="2800" spc="-5" dirty="0">
                <a:latin typeface="Calibri"/>
                <a:cs typeface="Calibri"/>
              </a:rPr>
              <a:t>ессов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46232" y="1732025"/>
            <a:ext cx="152209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0504" marR="5080" indent="-218440">
              <a:lnSpc>
                <a:spcPts val="3020"/>
              </a:lnSpc>
              <a:spcBef>
                <a:spcPts val="480"/>
              </a:spcBef>
            </a:pP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ействий,  сис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мы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447" y="2499817"/>
            <a:ext cx="11593830" cy="12204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475"/>
              </a:spcBef>
            </a:pPr>
            <a:r>
              <a:rPr sz="2800" spc="-10" dirty="0">
                <a:latin typeface="Calibri"/>
                <a:cs typeface="Calibri"/>
              </a:rPr>
              <a:t>управления. </a:t>
            </a:r>
            <a:r>
              <a:rPr sz="2800" spc="-15" dirty="0">
                <a:latin typeface="Calibri"/>
                <a:cs typeface="Calibri"/>
              </a:rPr>
              <a:t>Фокусируется </a:t>
            </a:r>
            <a:r>
              <a:rPr sz="2800" spc="5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непрерывном совершенствовании </a:t>
            </a:r>
            <a:r>
              <a:rPr sz="2800" spc="-10" dirty="0">
                <a:latin typeface="Calibri"/>
                <a:cs typeface="Calibri"/>
              </a:rPr>
              <a:t>процессов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производства,</a:t>
            </a:r>
            <a:r>
              <a:rPr sz="2800" spc="-5" dirty="0">
                <a:latin typeface="Calibri"/>
                <a:cs typeface="Calibri"/>
              </a:rPr>
              <a:t> разработки,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вспомогательных</a:t>
            </a:r>
            <a:r>
              <a:rPr sz="2800" spc="-5" dirty="0">
                <a:latin typeface="Calibri"/>
                <a:cs typeface="Calibri"/>
              </a:rPr>
              <a:t> бизнес-процессов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управления,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также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всех</a:t>
            </a:r>
            <a:r>
              <a:rPr sz="2800" spc="-10" dirty="0">
                <a:latin typeface="Calibri"/>
                <a:cs typeface="Calibri"/>
              </a:rPr>
              <a:t> аспектов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жизни.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3471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Кайдзен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kaizen)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6201" y="1066801"/>
            <a:ext cx="12191999" cy="3882896"/>
            <a:chOff x="4571" y="1229867"/>
            <a:chExt cx="11703685" cy="3702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" y="2141216"/>
              <a:ext cx="11589258" cy="27912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4" y="1229867"/>
              <a:ext cx="11592306" cy="9075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6697" y="4949697"/>
            <a:ext cx="2664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  <a:tab pos="1816735" algn="l"/>
              </a:tabLst>
            </a:pP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При</a:t>
            </a:r>
            <a:r>
              <a:rPr sz="2800" spc="-50" dirty="0">
                <a:solidFill>
                  <a:srgbClr val="69070F"/>
                </a:solidFill>
                <a:latin typeface="Calibri"/>
                <a:cs typeface="Calibri"/>
              </a:rPr>
              <a:t>к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аз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60" dirty="0">
                <a:solidFill>
                  <a:srgbClr val="69070F"/>
                </a:solidFill>
                <a:latin typeface="Calibri"/>
                <a:cs typeface="Calibri"/>
              </a:rPr>
              <a:t>К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ОиН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03245" y="4949697"/>
            <a:ext cx="8848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20975" algn="l"/>
                <a:tab pos="3185795" algn="l"/>
                <a:tab pos="5584825" algn="l"/>
                <a:tab pos="7479030" algn="l"/>
                <a:tab pos="8111490" algn="l"/>
              </a:tabLst>
            </a:pP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А</a:t>
            </a:r>
            <a:r>
              <a:rPr sz="2800" spc="5" dirty="0">
                <a:solidFill>
                  <a:srgbClr val="69070F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ми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нистрации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135" dirty="0">
                <a:solidFill>
                  <a:srgbClr val="69070F"/>
                </a:solidFill>
                <a:latin typeface="Calibri"/>
                <a:cs typeface="Calibri"/>
              </a:rPr>
              <a:t>г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.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Н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ов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окузн</a:t>
            </a:r>
            <a:r>
              <a:rPr sz="2800" spc="-20" dirty="0">
                <a:solidFill>
                  <a:srgbClr val="69070F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ц</a:t>
            </a:r>
            <a:r>
              <a:rPr sz="2800" spc="-50" dirty="0">
                <a:solidFill>
                  <a:srgbClr val="69070F"/>
                </a:solidFill>
                <a:latin typeface="Calibri"/>
                <a:cs typeface="Calibri"/>
              </a:rPr>
              <a:t>к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а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2</a:t>
            </a:r>
            <a:r>
              <a:rPr sz="2800" spc="5" dirty="0">
                <a:solidFill>
                  <a:srgbClr val="69070F"/>
                </a:solidFill>
                <a:latin typeface="Calibri"/>
                <a:cs typeface="Calibri"/>
              </a:rPr>
              <a:t>2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.</a:t>
            </a:r>
            <a:r>
              <a:rPr sz="2800" spc="5" dirty="0">
                <a:solidFill>
                  <a:srgbClr val="69070F"/>
                </a:solidFill>
                <a:latin typeface="Calibri"/>
                <a:cs typeface="Calibri"/>
              </a:rPr>
              <a:t>1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2</a:t>
            </a:r>
            <a:r>
              <a:rPr sz="2800" spc="10" dirty="0">
                <a:solidFill>
                  <a:srgbClr val="69070F"/>
                </a:solidFill>
                <a:latin typeface="Calibri"/>
                <a:cs typeface="Calibri"/>
              </a:rPr>
              <a:t>.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2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0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2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0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№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1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3</a:t>
            </a:r>
            <a:r>
              <a:rPr sz="2800" spc="15" dirty="0">
                <a:solidFill>
                  <a:srgbClr val="69070F"/>
                </a:solidFill>
                <a:latin typeface="Calibri"/>
                <a:cs typeface="Calibri"/>
              </a:rPr>
              <a:t>9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897" y="5376164"/>
            <a:ext cx="113010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56944" algn="l"/>
                <a:tab pos="3244850" algn="l"/>
                <a:tab pos="4691380" algn="l"/>
                <a:tab pos="5405120" algn="l"/>
                <a:tab pos="7549515" algn="l"/>
                <a:tab pos="9283700" algn="l"/>
              </a:tabLst>
            </a:pPr>
            <a:r>
              <a:rPr sz="2800" spc="-15" dirty="0">
                <a:solidFill>
                  <a:srgbClr val="69070F"/>
                </a:solidFill>
                <a:latin typeface="Calibri"/>
                <a:cs typeface="Calibri"/>
              </a:rPr>
              <a:t>«О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б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5" dirty="0">
                <a:solidFill>
                  <a:srgbClr val="69070F"/>
                </a:solidFill>
                <a:latin typeface="Calibri"/>
                <a:cs typeface="Calibri"/>
              </a:rPr>
              <a:t>о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рганиз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а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ции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раб</a:t>
            </a:r>
            <a:r>
              <a:rPr sz="2800" spc="-25" dirty="0">
                <a:solidFill>
                  <a:srgbClr val="69070F"/>
                </a:solidFill>
                <a:latin typeface="Calibri"/>
                <a:cs typeface="Calibri"/>
              </a:rPr>
              <a:t>о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т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ы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п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ре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лизаци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прое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к</a:t>
            </a:r>
            <a:r>
              <a:rPr sz="2800" spc="-35" dirty="0">
                <a:solidFill>
                  <a:srgbClr val="69070F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в</a:t>
            </a:r>
            <a:r>
              <a:rPr sz="2800" dirty="0">
                <a:solidFill>
                  <a:srgbClr val="69070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бе</a:t>
            </a:r>
            <a:r>
              <a:rPr sz="2800" spc="-20" dirty="0">
                <a:solidFill>
                  <a:srgbClr val="69070F"/>
                </a:solidFill>
                <a:latin typeface="Calibri"/>
                <a:cs typeface="Calibri"/>
              </a:rPr>
              <a:t>р</a:t>
            </a:r>
            <a:r>
              <a:rPr sz="2800" spc="-55" dirty="0">
                <a:solidFill>
                  <a:srgbClr val="69070F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жливо</a:t>
            </a:r>
            <a:r>
              <a:rPr sz="2800" spc="-45" dirty="0">
                <a:solidFill>
                  <a:srgbClr val="69070F"/>
                </a:solidFill>
                <a:latin typeface="Calibri"/>
                <a:cs typeface="Calibri"/>
              </a:rPr>
              <a:t>г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о  </a:t>
            </a:r>
            <a:r>
              <a:rPr sz="2800" spc="-15" dirty="0">
                <a:solidFill>
                  <a:srgbClr val="69070F"/>
                </a:solidFill>
                <a:latin typeface="Calibri"/>
                <a:cs typeface="Calibri"/>
              </a:rPr>
              <a:t>производства</a:t>
            </a:r>
            <a:r>
              <a:rPr sz="2800" spc="25" dirty="0">
                <a:solidFill>
                  <a:srgbClr val="69070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в</a:t>
            </a:r>
            <a:r>
              <a:rPr sz="2800" spc="10" dirty="0">
                <a:solidFill>
                  <a:srgbClr val="69070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9070F"/>
                </a:solidFill>
                <a:latin typeface="Calibri"/>
                <a:cs typeface="Calibri"/>
              </a:rPr>
              <a:t>образовательных</a:t>
            </a:r>
            <a:r>
              <a:rPr sz="2800" spc="15" dirty="0">
                <a:solidFill>
                  <a:srgbClr val="69070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организациях</a:t>
            </a:r>
            <a:r>
              <a:rPr sz="2800" spc="15" dirty="0">
                <a:solidFill>
                  <a:srgbClr val="69070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69070F"/>
                </a:solidFill>
                <a:latin typeface="Calibri"/>
                <a:cs typeface="Calibri"/>
              </a:rPr>
              <a:t>города</a:t>
            </a:r>
            <a:r>
              <a:rPr sz="2800" spc="-5" dirty="0">
                <a:solidFill>
                  <a:srgbClr val="69070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9070F"/>
                </a:solidFill>
                <a:latin typeface="Calibri"/>
                <a:cs typeface="Calibri"/>
              </a:rPr>
              <a:t>Новокузнецка»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1" y="143471"/>
            <a:ext cx="120727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письма КОиН от 29.04.2021 № 1392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1477" y="1571371"/>
            <a:ext cx="9599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9635" algn="l"/>
                <a:tab pos="4511675" algn="l"/>
                <a:tab pos="7555230" algn="l"/>
                <a:tab pos="7945755" algn="l"/>
              </a:tabLst>
            </a:pPr>
            <a:r>
              <a:rPr sz="2800" b="1" spc="-10" dirty="0">
                <a:latin typeface="Calibri"/>
                <a:cs typeface="Calibri"/>
              </a:rPr>
              <a:t>Бережливое	</a:t>
            </a:r>
            <a:r>
              <a:rPr sz="2800" b="1" spc="-15" dirty="0">
                <a:latin typeface="Calibri"/>
                <a:cs typeface="Calibri"/>
              </a:rPr>
              <a:t>производство	</a:t>
            </a:r>
            <a:r>
              <a:rPr sz="2800" b="1" spc="-10" dirty="0">
                <a:latin typeface="Calibri"/>
                <a:cs typeface="Calibri"/>
              </a:rPr>
              <a:t>(Lean–технология)	</a:t>
            </a:r>
            <a:r>
              <a:rPr sz="2800" spc="-5" dirty="0">
                <a:latin typeface="Calibri"/>
                <a:cs typeface="Calibri"/>
              </a:rPr>
              <a:t>–	</a:t>
            </a:r>
            <a:r>
              <a:rPr sz="2800" spc="-15" dirty="0">
                <a:latin typeface="Calibri"/>
                <a:cs typeface="Calibri"/>
              </a:rPr>
              <a:t>концепция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477" y="1571371"/>
            <a:ext cx="1159256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9787890">
              <a:lnSpc>
                <a:spcPts val="3020"/>
              </a:lnSpc>
              <a:spcBef>
                <a:spcPts val="480"/>
              </a:spcBef>
              <a:tabLst>
                <a:tab pos="3255645" algn="l"/>
                <a:tab pos="5871210" algn="l"/>
                <a:tab pos="7369809" algn="l"/>
                <a:tab pos="9091930" algn="l"/>
                <a:tab pos="9759315" algn="l"/>
              </a:tabLst>
            </a:pPr>
            <a:r>
              <a:rPr sz="2800" spc="-5" dirty="0">
                <a:latin typeface="Calibri"/>
                <a:cs typeface="Calibri"/>
              </a:rPr>
              <a:t>уп</a:t>
            </a:r>
            <a:r>
              <a:rPr sz="2800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вл</a:t>
            </a:r>
            <a:r>
              <a:rPr sz="2800" spc="-5" dirty="0">
                <a:latin typeface="Calibri"/>
                <a:cs typeface="Calibri"/>
              </a:rPr>
              <a:t>ения  произв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ствен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ым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пр</a:t>
            </a:r>
            <a:r>
              <a:rPr sz="2800" spc="-4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дп</a:t>
            </a:r>
            <a:r>
              <a:rPr sz="2800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ия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2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ра</a:t>
            </a:r>
            <a:r>
              <a:rPr sz="2800" spc="-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осн</a:t>
            </a:r>
            <a:r>
              <a:rPr sz="2800" spc="-5" dirty="0">
                <a:latin typeface="Calibri"/>
                <a:cs typeface="Calibri"/>
              </a:rPr>
              <a:t>ована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пос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оянном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477" y="2203475"/>
            <a:ext cx="11592560" cy="153479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800" spc="-5" dirty="0">
                <a:latin typeface="Calibri"/>
                <a:cs typeface="Calibri"/>
              </a:rPr>
              <a:t>стремлении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предприятия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 устранению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всех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видов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потерь.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455"/>
              </a:spcBef>
              <a:tabLst>
                <a:tab pos="2160905" algn="l"/>
                <a:tab pos="4511675" algn="l"/>
                <a:tab pos="4903470" algn="l"/>
                <a:tab pos="5593715" algn="l"/>
                <a:tab pos="7581265" algn="l"/>
                <a:tab pos="9096375" algn="l"/>
                <a:tab pos="10414635" algn="l"/>
                <a:tab pos="10949940" algn="l"/>
              </a:tabLst>
            </a:pPr>
            <a:r>
              <a:rPr sz="2800" b="1" spc="-5" dirty="0">
                <a:latin typeface="Calibri"/>
                <a:cs typeface="Calibri"/>
              </a:rPr>
              <a:t>Б</a:t>
            </a:r>
            <a:r>
              <a:rPr sz="2800" b="1" spc="-15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р</a:t>
            </a:r>
            <a:r>
              <a:rPr sz="2800" b="1" spc="-45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ж</a:t>
            </a:r>
            <a:r>
              <a:rPr sz="2800" b="1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вое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зв</a:t>
            </a:r>
            <a:r>
              <a:rPr sz="2800" b="1" spc="-80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тво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э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вышение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ачества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раб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ы</a:t>
            </a:r>
            <a:r>
              <a:rPr sz="2800" dirty="0">
                <a:latin typeface="Calibri"/>
                <a:cs typeface="Calibri"/>
              </a:rPr>
              <a:t>	з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сч</a:t>
            </a:r>
            <a:r>
              <a:rPr sz="2800" spc="-20" dirty="0">
                <a:latin typeface="Calibri"/>
                <a:cs typeface="Calibri"/>
              </a:rPr>
              <a:t>ё</a:t>
            </a:r>
            <a:r>
              <a:rPr sz="2800" spc="-5" dirty="0">
                <a:latin typeface="Calibri"/>
                <a:cs typeface="Calibri"/>
              </a:rPr>
              <a:t>т  сокращения </a:t>
            </a:r>
            <a:r>
              <a:rPr sz="2800" spc="-15" dirty="0">
                <a:latin typeface="Calibri"/>
                <a:cs typeface="Calibri"/>
              </a:rPr>
              <a:t>потерь.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7435" y="3267455"/>
            <a:ext cx="5002530" cy="30015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773" y="4594097"/>
            <a:ext cx="6463665" cy="954405"/>
          </a:xfrm>
          <a:prstGeom prst="rect">
            <a:avLst/>
          </a:prstGeom>
          <a:solidFill>
            <a:srgbClr val="FAE6CE"/>
          </a:solidFill>
          <a:ln w="38100">
            <a:solidFill>
              <a:srgbClr val="69070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06705" marR="302895" indent="126364">
              <a:lnSpc>
                <a:spcPct val="100000"/>
              </a:lnSpc>
              <a:spcBef>
                <a:spcPts val="180"/>
              </a:spcBef>
            </a:pPr>
            <a:r>
              <a:rPr sz="2800" spc="-5" dirty="0">
                <a:latin typeface="Calibri"/>
                <a:cs typeface="Calibri"/>
              </a:rPr>
              <a:t>Минимизировать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потери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повысить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эффективность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текущей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деятельности.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773" y="143471"/>
            <a:ext cx="120952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 «бережливое производство»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37" y="974468"/>
            <a:ext cx="9848222" cy="315753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15" dirty="0">
                <a:latin typeface="Calibri"/>
                <a:cs typeface="Calibri"/>
              </a:rPr>
              <a:t>Концепцию</a:t>
            </a:r>
            <a:r>
              <a:rPr sz="2800" spc="-10" dirty="0">
                <a:latin typeface="Calibri"/>
                <a:cs typeface="Calibri"/>
              </a:rPr>
              <a:t> бережливого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производства</a:t>
            </a:r>
            <a:r>
              <a:rPr sz="2800" spc="-5" dirty="0">
                <a:latin typeface="Calibri"/>
                <a:cs typeface="Calibri"/>
              </a:rPr>
              <a:t> 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середине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XX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века</a:t>
            </a:r>
            <a:r>
              <a:rPr sz="2800" spc="-10" dirty="0">
                <a:latin typeface="Calibri"/>
                <a:cs typeface="Calibri"/>
              </a:rPr>
              <a:t> разработал </a:t>
            </a:r>
            <a:r>
              <a:rPr sz="2800" spc="-5" dirty="0">
                <a:latin typeface="Calibri"/>
                <a:cs typeface="Calibri"/>
              </a:rPr>
              <a:t> японский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инженер</a:t>
            </a:r>
            <a:r>
              <a:rPr sz="2800" spc="-5" dirty="0">
                <a:latin typeface="Calibri"/>
                <a:cs typeface="Calibri"/>
              </a:rPr>
              <a:t> 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предприниматель,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председатель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совета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директоров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компании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«Toyota»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Тайити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Оно.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Предполагает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вовлечение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 </a:t>
            </a:r>
            <a:r>
              <a:rPr sz="2800" spc="-5" dirty="0">
                <a:latin typeface="Calibri"/>
                <a:cs typeface="Calibri"/>
              </a:rPr>
              <a:t> оптимизации </a:t>
            </a:r>
            <a:r>
              <a:rPr sz="2800" dirty="0">
                <a:latin typeface="Calibri"/>
                <a:cs typeface="Calibri"/>
              </a:rPr>
              <a:t>бизнеса </a:t>
            </a:r>
            <a:r>
              <a:rPr sz="2800" spc="-20" dirty="0">
                <a:latin typeface="Calibri"/>
                <a:cs typeface="Calibri"/>
              </a:rPr>
              <a:t>каждого </a:t>
            </a:r>
            <a:r>
              <a:rPr sz="2800" spc="-25" dirty="0">
                <a:latin typeface="Calibri"/>
                <a:cs typeface="Calibri"/>
              </a:rPr>
              <a:t>сотрудника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максимальную </a:t>
            </a:r>
            <a:r>
              <a:rPr sz="2800" spc="-5" dirty="0">
                <a:latin typeface="Calibri"/>
                <a:cs typeface="Calibri"/>
              </a:rPr>
              <a:t>ориентацию </a:t>
            </a:r>
            <a:r>
              <a:rPr sz="2800" spc="10" dirty="0">
                <a:latin typeface="Calibri"/>
                <a:cs typeface="Calibri"/>
              </a:rPr>
              <a:t>на 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потребителя, </a:t>
            </a:r>
            <a:r>
              <a:rPr sz="2800" spc="-5" dirty="0">
                <a:latin typeface="Calibri"/>
                <a:cs typeface="Calibri"/>
              </a:rPr>
              <a:t>а </a:t>
            </a:r>
            <a:r>
              <a:rPr sz="2800" spc="-15" dirty="0">
                <a:latin typeface="Calibri"/>
                <a:cs typeface="Calibri"/>
              </a:rPr>
              <a:t>также </a:t>
            </a:r>
            <a:r>
              <a:rPr sz="2800" spc="-5" dirty="0">
                <a:latin typeface="Calibri"/>
                <a:cs typeface="Calibri"/>
              </a:rPr>
              <a:t>планомерное сокращение </a:t>
            </a:r>
            <a:r>
              <a:rPr sz="2800" spc="-10" dirty="0">
                <a:latin typeface="Calibri"/>
                <a:cs typeface="Calibri"/>
              </a:rPr>
              <a:t>процессов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операций, </a:t>
            </a:r>
            <a:r>
              <a:rPr sz="2800" dirty="0">
                <a:latin typeface="Calibri"/>
                <a:cs typeface="Calibri"/>
              </a:rPr>
              <a:t>не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добавляющих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ценности </a:t>
            </a:r>
            <a:r>
              <a:rPr sz="2800" spc="-10" dirty="0">
                <a:latin typeface="Calibri"/>
                <a:cs typeface="Calibri"/>
              </a:rPr>
              <a:t>(снижение</a:t>
            </a:r>
            <a:r>
              <a:rPr sz="2800" spc="-5" dirty="0">
                <a:latin typeface="Calibri"/>
                <a:cs typeface="Calibri"/>
              </a:rPr>
              <a:t> всех</a:t>
            </a:r>
            <a:r>
              <a:rPr sz="2800" spc="-10" dirty="0">
                <a:latin typeface="Calibri"/>
                <a:cs typeface="Calibri"/>
              </a:rPr>
              <a:t> видов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потерь).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0" y="974468"/>
            <a:ext cx="2078735" cy="297484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517546" y="3949316"/>
            <a:ext cx="7159854" cy="2222884"/>
            <a:chOff x="274320" y="3592067"/>
            <a:chExt cx="8280400" cy="264287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3592067"/>
              <a:ext cx="8279892" cy="26426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800" y="4547615"/>
              <a:ext cx="647700" cy="365760"/>
            </a:xfrm>
            <a:prstGeom prst="rect">
              <a:avLst/>
            </a:prstGeom>
          </p:spPr>
        </p:pic>
      </p:grpSp>
      <p:sp>
        <p:nvSpPr>
          <p:cNvPr id="13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37" y="143471"/>
            <a:ext cx="121908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Немного истории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293875"/>
            <a:ext cx="5859779" cy="419252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3471"/>
            <a:ext cx="121157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потерь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447800"/>
            <a:ext cx="464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spc="-10" dirty="0" smtClean="0">
                <a:cs typeface="Calibri"/>
              </a:rPr>
              <a:t>Потери  </a:t>
            </a:r>
            <a:r>
              <a:rPr lang="ru-RU" sz="2800" spc="-5" dirty="0" smtClean="0">
                <a:cs typeface="Calibri"/>
              </a:rPr>
              <a:t>–</a:t>
            </a:r>
            <a:r>
              <a:rPr lang="ru-RU" sz="2800" spc="-5" dirty="0">
                <a:cs typeface="Calibri"/>
              </a:rPr>
              <a:t>	</a:t>
            </a:r>
            <a:r>
              <a:rPr lang="ru-RU" sz="2800" spc="-25" dirty="0">
                <a:cs typeface="Calibri"/>
              </a:rPr>
              <a:t>э</a:t>
            </a:r>
            <a:r>
              <a:rPr lang="ru-RU" sz="2800" spc="-45" dirty="0">
                <a:cs typeface="Calibri"/>
              </a:rPr>
              <a:t>т</a:t>
            </a:r>
            <a:r>
              <a:rPr lang="ru-RU" sz="2800" spc="-5" dirty="0">
                <a:cs typeface="Calibri"/>
              </a:rPr>
              <a:t>о</a:t>
            </a:r>
            <a:r>
              <a:rPr lang="ru-RU" sz="2800" dirty="0">
                <a:cs typeface="Calibri"/>
              </a:rPr>
              <a:t>	</a:t>
            </a:r>
            <a:r>
              <a:rPr lang="ru-RU" sz="2800" spc="-5" dirty="0">
                <a:cs typeface="Calibri"/>
              </a:rPr>
              <a:t>все</a:t>
            </a:r>
            <a:endParaRPr lang="ru-RU" sz="2800" dirty="0">
              <a:cs typeface="Calibri"/>
            </a:endParaRPr>
          </a:p>
          <a:p>
            <a:pPr algn="just"/>
            <a:r>
              <a:rPr lang="ru-RU" sz="2800" spc="-10" dirty="0" smtClean="0">
                <a:cs typeface="Calibri"/>
              </a:rPr>
              <a:t>действия </a:t>
            </a:r>
            <a:r>
              <a:rPr lang="ru-RU" sz="2800" spc="-10" dirty="0">
                <a:cs typeface="Calibri"/>
              </a:rPr>
              <a:t>(операции</a:t>
            </a:r>
            <a:r>
              <a:rPr lang="ru-RU" sz="2800" spc="-10" dirty="0" smtClean="0">
                <a:cs typeface="Calibri"/>
              </a:rPr>
              <a:t>),</a:t>
            </a:r>
            <a:r>
              <a:rPr lang="ru-RU" sz="2800" spc="-20" dirty="0">
                <a:cs typeface="Calibri"/>
              </a:rPr>
              <a:t> которые </a:t>
            </a:r>
            <a:r>
              <a:rPr lang="ru-RU" sz="2800" spc="5" dirty="0">
                <a:cs typeface="Calibri"/>
              </a:rPr>
              <a:t>не </a:t>
            </a:r>
            <a:r>
              <a:rPr lang="ru-RU" sz="2800" spc="-10" dirty="0">
                <a:cs typeface="Calibri"/>
              </a:rPr>
              <a:t>направлены </a:t>
            </a:r>
            <a:r>
              <a:rPr lang="ru-RU" sz="2800" spc="-620" dirty="0">
                <a:cs typeface="Calibri"/>
              </a:rPr>
              <a:t> </a:t>
            </a:r>
            <a:r>
              <a:rPr lang="ru-RU" sz="2800" spc="-5" dirty="0">
                <a:cs typeface="Calibri"/>
              </a:rPr>
              <a:t>на</a:t>
            </a:r>
            <a:r>
              <a:rPr lang="ru-RU" sz="2800" spc="590" dirty="0">
                <a:cs typeface="Calibri"/>
              </a:rPr>
              <a:t> </a:t>
            </a:r>
            <a:r>
              <a:rPr lang="ru-RU" sz="2800" spc="-10" dirty="0">
                <a:cs typeface="Calibri"/>
              </a:rPr>
              <a:t>создание</a:t>
            </a:r>
            <a:r>
              <a:rPr lang="ru-RU" sz="2800" spc="595" dirty="0">
                <a:cs typeface="Calibri"/>
              </a:rPr>
              <a:t> </a:t>
            </a:r>
            <a:r>
              <a:rPr lang="ru-RU" sz="2800" spc="-5" dirty="0">
                <a:cs typeface="Calibri"/>
              </a:rPr>
              <a:t>ценности </a:t>
            </a:r>
            <a:r>
              <a:rPr lang="ru-RU" sz="2800" spc="-625" dirty="0">
                <a:cs typeface="Calibri"/>
              </a:rPr>
              <a:t> </a:t>
            </a:r>
            <a:r>
              <a:rPr lang="ru-RU" sz="2800" spc="-15" dirty="0">
                <a:cs typeface="Calibri"/>
              </a:rPr>
              <a:t>(продукта)</a:t>
            </a:r>
            <a:r>
              <a:rPr lang="ru-RU" sz="2800" spc="-10" dirty="0">
                <a:cs typeface="Calibri"/>
              </a:rPr>
              <a:t> </a:t>
            </a:r>
            <a:r>
              <a:rPr lang="ru-RU" sz="2800" spc="-5" dirty="0">
                <a:cs typeface="Calibri"/>
              </a:rPr>
              <a:t>и</a:t>
            </a:r>
            <a:r>
              <a:rPr lang="ru-RU" sz="2800" dirty="0">
                <a:cs typeface="Calibri"/>
              </a:rPr>
              <a:t> </a:t>
            </a:r>
            <a:r>
              <a:rPr lang="ru-RU" sz="2800" spc="-5" dirty="0">
                <a:cs typeface="Calibri"/>
              </a:rPr>
              <a:t>без </a:t>
            </a:r>
            <a:r>
              <a:rPr lang="ru-RU" sz="2800" dirty="0">
                <a:cs typeface="Calibri"/>
              </a:rPr>
              <a:t> </a:t>
            </a:r>
            <a:r>
              <a:rPr lang="ru-RU" sz="2800" spc="-45" dirty="0" smtClean="0">
                <a:cs typeface="Calibri"/>
              </a:rPr>
              <a:t>к</a:t>
            </a:r>
            <a:r>
              <a:rPr lang="ru-RU" sz="2800" spc="-30" dirty="0" smtClean="0">
                <a:cs typeface="Calibri"/>
              </a:rPr>
              <a:t>о</a:t>
            </a:r>
            <a:r>
              <a:rPr lang="ru-RU" sz="2800" spc="-45" dirty="0" smtClean="0">
                <a:cs typeface="Calibri"/>
              </a:rPr>
              <a:t>т</a:t>
            </a:r>
            <a:r>
              <a:rPr lang="ru-RU" sz="2800" spc="5" dirty="0" smtClean="0">
                <a:cs typeface="Calibri"/>
              </a:rPr>
              <a:t>о</a:t>
            </a:r>
            <a:r>
              <a:rPr lang="ru-RU" sz="2800" spc="-10" dirty="0" smtClean="0">
                <a:cs typeface="Calibri"/>
              </a:rPr>
              <a:t>ры</a:t>
            </a:r>
            <a:r>
              <a:rPr lang="ru-RU" sz="2800" spc="-5" dirty="0" smtClean="0">
                <a:cs typeface="Calibri"/>
              </a:rPr>
              <a:t>х в</a:t>
            </a:r>
            <a:r>
              <a:rPr lang="ru-RU" sz="2800" dirty="0" smtClean="0">
                <a:cs typeface="Calibri"/>
              </a:rPr>
              <a:t>о</a:t>
            </a:r>
            <a:r>
              <a:rPr lang="ru-RU" sz="2800" spc="-5" dirty="0" smtClean="0">
                <a:cs typeface="Calibri"/>
              </a:rPr>
              <a:t>з</a:t>
            </a:r>
            <a:r>
              <a:rPr lang="ru-RU" sz="2800" spc="5" dirty="0" smtClean="0">
                <a:cs typeface="Calibri"/>
              </a:rPr>
              <a:t>м</a:t>
            </a:r>
            <a:r>
              <a:rPr lang="ru-RU" sz="2800" spc="-40" dirty="0" smtClean="0">
                <a:cs typeface="Calibri"/>
              </a:rPr>
              <a:t>о</a:t>
            </a:r>
            <a:r>
              <a:rPr lang="ru-RU" sz="2800" spc="-5" dirty="0" smtClean="0">
                <a:cs typeface="Calibri"/>
              </a:rPr>
              <a:t>ж</a:t>
            </a:r>
            <a:r>
              <a:rPr lang="ru-RU" sz="2800" spc="5" dirty="0" smtClean="0">
                <a:cs typeface="Calibri"/>
              </a:rPr>
              <a:t>н</a:t>
            </a:r>
            <a:r>
              <a:rPr lang="ru-RU" sz="2800" spc="-5" dirty="0" smtClean="0">
                <a:cs typeface="Calibri"/>
              </a:rPr>
              <a:t>о  </a:t>
            </a:r>
            <a:r>
              <a:rPr lang="ru-RU" sz="2800" spc="-10" dirty="0">
                <a:cs typeface="Calibri"/>
              </a:rPr>
              <a:t>достигнуть </a:t>
            </a:r>
            <a:r>
              <a:rPr lang="ru-RU" sz="2800" spc="-30" dirty="0">
                <a:cs typeface="Calibri"/>
              </a:rPr>
              <a:t>результата </a:t>
            </a:r>
            <a:r>
              <a:rPr lang="ru-RU" sz="2800" spc="-5" dirty="0">
                <a:cs typeface="Calibri"/>
              </a:rPr>
              <a:t>в </a:t>
            </a:r>
            <a:r>
              <a:rPr lang="ru-RU" sz="2800" dirty="0">
                <a:cs typeface="Calibri"/>
              </a:rPr>
              <a:t> </a:t>
            </a:r>
            <a:r>
              <a:rPr lang="ru-RU" sz="2800" spc="-15" dirty="0">
                <a:cs typeface="Calibri"/>
              </a:rPr>
              <a:t>более</a:t>
            </a:r>
            <a:r>
              <a:rPr lang="ru-RU" sz="2800" spc="-20" dirty="0">
                <a:cs typeface="Calibri"/>
              </a:rPr>
              <a:t> </a:t>
            </a:r>
            <a:r>
              <a:rPr lang="ru-RU" sz="2800" spc="-15" dirty="0">
                <a:cs typeface="Calibri"/>
              </a:rPr>
              <a:t>короткий</a:t>
            </a:r>
            <a:r>
              <a:rPr lang="ru-RU" sz="2800" spc="15" dirty="0">
                <a:cs typeface="Calibri"/>
              </a:rPr>
              <a:t> </a:t>
            </a:r>
            <a:r>
              <a:rPr lang="ru-RU" sz="2800" spc="-5" dirty="0">
                <a:cs typeface="Calibri"/>
              </a:rPr>
              <a:t>срок.</a:t>
            </a:r>
            <a:endParaRPr lang="ru-RU" sz="2800" dirty="0">
              <a:cs typeface="Calibri"/>
            </a:endParaRPr>
          </a:p>
          <a:p>
            <a:pPr algn="just"/>
            <a:endParaRPr lang="ru-RU" sz="2800" dirty="0">
              <a:cs typeface="Calibri"/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990600" y="76200"/>
            <a:ext cx="10686288" cy="6291072"/>
          </a:xfrm>
          <a:prstGeom prst="rect">
            <a:avLst/>
          </a:prstGeom>
        </p:spPr>
      </p:pic>
      <p:sp>
        <p:nvSpPr>
          <p:cNvPr id="4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61772" y="1496567"/>
            <a:ext cx="11445240" cy="1414780"/>
            <a:chOff x="461772" y="1496567"/>
            <a:chExt cx="11445240" cy="1414780"/>
          </a:xfrm>
        </p:grpSpPr>
        <p:sp>
          <p:nvSpPr>
            <p:cNvPr id="4" name="object 4"/>
            <p:cNvSpPr/>
            <p:nvPr/>
          </p:nvSpPr>
          <p:spPr>
            <a:xfrm>
              <a:off x="469392" y="2020823"/>
              <a:ext cx="11430000" cy="882650"/>
            </a:xfrm>
            <a:custGeom>
              <a:avLst/>
              <a:gdLst/>
              <a:ahLst/>
              <a:cxnLst/>
              <a:rect l="l" t="t" r="r" b="b"/>
              <a:pathLst>
                <a:path w="11430000" h="882650">
                  <a:moveTo>
                    <a:pt x="11430000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1430000" y="882396"/>
                  </a:lnTo>
                  <a:lnTo>
                    <a:pt x="11430000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9392" y="2020823"/>
              <a:ext cx="11430000" cy="882650"/>
            </a:xfrm>
            <a:custGeom>
              <a:avLst/>
              <a:gdLst/>
              <a:ahLst/>
              <a:cxnLst/>
              <a:rect l="l" t="t" r="r" b="b"/>
              <a:pathLst>
                <a:path w="11430000" h="882650">
                  <a:moveTo>
                    <a:pt x="0" y="882396"/>
                  </a:moveTo>
                  <a:lnTo>
                    <a:pt x="11430000" y="882396"/>
                  </a:lnTo>
                  <a:lnTo>
                    <a:pt x="11430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552" y="1504187"/>
              <a:ext cx="10902950" cy="1033780"/>
            </a:xfrm>
            <a:custGeom>
              <a:avLst/>
              <a:gdLst/>
              <a:ahLst/>
              <a:cxnLst/>
              <a:rect l="l" t="t" r="r" b="b"/>
              <a:pathLst>
                <a:path w="10902950" h="1033780">
                  <a:moveTo>
                    <a:pt x="10730484" y="0"/>
                  </a:moveTo>
                  <a:lnTo>
                    <a:pt x="172211" y="0"/>
                  </a:lnTo>
                  <a:lnTo>
                    <a:pt x="126431" y="6150"/>
                  </a:lnTo>
                  <a:lnTo>
                    <a:pt x="85293" y="23509"/>
                  </a:lnTo>
                  <a:lnTo>
                    <a:pt x="50439" y="50434"/>
                  </a:lnTo>
                  <a:lnTo>
                    <a:pt x="23511" y="85287"/>
                  </a:lnTo>
                  <a:lnTo>
                    <a:pt x="6151" y="126426"/>
                  </a:lnTo>
                  <a:lnTo>
                    <a:pt x="0" y="172212"/>
                  </a:lnTo>
                  <a:lnTo>
                    <a:pt x="0" y="861060"/>
                  </a:lnTo>
                  <a:lnTo>
                    <a:pt x="6151" y="906845"/>
                  </a:lnTo>
                  <a:lnTo>
                    <a:pt x="23511" y="947984"/>
                  </a:lnTo>
                  <a:lnTo>
                    <a:pt x="50439" y="982837"/>
                  </a:lnTo>
                  <a:lnTo>
                    <a:pt x="85293" y="1009762"/>
                  </a:lnTo>
                  <a:lnTo>
                    <a:pt x="126431" y="1027121"/>
                  </a:lnTo>
                  <a:lnTo>
                    <a:pt x="172211" y="1033272"/>
                  </a:lnTo>
                  <a:lnTo>
                    <a:pt x="10730484" y="1033272"/>
                  </a:lnTo>
                  <a:lnTo>
                    <a:pt x="10776269" y="1027121"/>
                  </a:lnTo>
                  <a:lnTo>
                    <a:pt x="10817408" y="1009762"/>
                  </a:lnTo>
                  <a:lnTo>
                    <a:pt x="10852261" y="982837"/>
                  </a:lnTo>
                  <a:lnTo>
                    <a:pt x="10879186" y="947984"/>
                  </a:lnTo>
                  <a:lnTo>
                    <a:pt x="10896545" y="906845"/>
                  </a:lnTo>
                  <a:lnTo>
                    <a:pt x="10902696" y="861060"/>
                  </a:lnTo>
                  <a:lnTo>
                    <a:pt x="10902696" y="172212"/>
                  </a:lnTo>
                  <a:lnTo>
                    <a:pt x="10896545" y="126426"/>
                  </a:lnTo>
                  <a:lnTo>
                    <a:pt x="10879186" y="85287"/>
                  </a:lnTo>
                  <a:lnTo>
                    <a:pt x="10852261" y="50434"/>
                  </a:lnTo>
                  <a:lnTo>
                    <a:pt x="10817408" y="23509"/>
                  </a:lnTo>
                  <a:lnTo>
                    <a:pt x="10776269" y="6150"/>
                  </a:lnTo>
                  <a:lnTo>
                    <a:pt x="10730484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7552" y="1504187"/>
              <a:ext cx="10902950" cy="1033780"/>
            </a:xfrm>
            <a:custGeom>
              <a:avLst/>
              <a:gdLst/>
              <a:ahLst/>
              <a:cxnLst/>
              <a:rect l="l" t="t" r="r" b="b"/>
              <a:pathLst>
                <a:path w="10902950" h="1033780">
                  <a:moveTo>
                    <a:pt x="0" y="172212"/>
                  </a:moveTo>
                  <a:lnTo>
                    <a:pt x="6151" y="126426"/>
                  </a:lnTo>
                  <a:lnTo>
                    <a:pt x="23511" y="85287"/>
                  </a:lnTo>
                  <a:lnTo>
                    <a:pt x="50439" y="50434"/>
                  </a:lnTo>
                  <a:lnTo>
                    <a:pt x="85293" y="23509"/>
                  </a:lnTo>
                  <a:lnTo>
                    <a:pt x="126431" y="6150"/>
                  </a:lnTo>
                  <a:lnTo>
                    <a:pt x="172211" y="0"/>
                  </a:lnTo>
                  <a:lnTo>
                    <a:pt x="10730484" y="0"/>
                  </a:lnTo>
                  <a:lnTo>
                    <a:pt x="10776269" y="6150"/>
                  </a:lnTo>
                  <a:lnTo>
                    <a:pt x="10817408" y="23509"/>
                  </a:lnTo>
                  <a:lnTo>
                    <a:pt x="10852261" y="50434"/>
                  </a:lnTo>
                  <a:lnTo>
                    <a:pt x="10879186" y="85287"/>
                  </a:lnTo>
                  <a:lnTo>
                    <a:pt x="10896545" y="126426"/>
                  </a:lnTo>
                  <a:lnTo>
                    <a:pt x="10902696" y="172212"/>
                  </a:lnTo>
                  <a:lnTo>
                    <a:pt x="10902696" y="861060"/>
                  </a:lnTo>
                  <a:lnTo>
                    <a:pt x="10896545" y="906845"/>
                  </a:lnTo>
                  <a:lnTo>
                    <a:pt x="10879186" y="947984"/>
                  </a:lnTo>
                  <a:lnTo>
                    <a:pt x="10852261" y="982837"/>
                  </a:lnTo>
                  <a:lnTo>
                    <a:pt x="10817408" y="1009762"/>
                  </a:lnTo>
                  <a:lnTo>
                    <a:pt x="10776269" y="1027121"/>
                  </a:lnTo>
                  <a:lnTo>
                    <a:pt x="10730484" y="1033272"/>
                  </a:lnTo>
                  <a:lnTo>
                    <a:pt x="172211" y="1033272"/>
                  </a:lnTo>
                  <a:lnTo>
                    <a:pt x="126431" y="1027121"/>
                  </a:lnTo>
                  <a:lnTo>
                    <a:pt x="85293" y="1009762"/>
                  </a:lnTo>
                  <a:lnTo>
                    <a:pt x="50439" y="982837"/>
                  </a:lnTo>
                  <a:lnTo>
                    <a:pt x="23511" y="947984"/>
                  </a:lnTo>
                  <a:lnTo>
                    <a:pt x="6151" y="906845"/>
                  </a:lnTo>
                  <a:lnTo>
                    <a:pt x="0" y="861060"/>
                  </a:lnTo>
                  <a:lnTo>
                    <a:pt x="0" y="172212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1772" y="3084576"/>
            <a:ext cx="11445240" cy="1412875"/>
            <a:chOff x="461772" y="3084576"/>
            <a:chExt cx="11445240" cy="1412875"/>
          </a:xfrm>
        </p:grpSpPr>
        <p:sp>
          <p:nvSpPr>
            <p:cNvPr id="9" name="object 9"/>
            <p:cNvSpPr/>
            <p:nvPr/>
          </p:nvSpPr>
          <p:spPr>
            <a:xfrm>
              <a:off x="469392" y="3608832"/>
              <a:ext cx="11430000" cy="881380"/>
            </a:xfrm>
            <a:custGeom>
              <a:avLst/>
              <a:gdLst/>
              <a:ahLst/>
              <a:cxnLst/>
              <a:rect l="l" t="t" r="r" b="b"/>
              <a:pathLst>
                <a:path w="11430000" h="881379">
                  <a:moveTo>
                    <a:pt x="11430000" y="0"/>
                  </a:moveTo>
                  <a:lnTo>
                    <a:pt x="0" y="0"/>
                  </a:lnTo>
                  <a:lnTo>
                    <a:pt x="0" y="880871"/>
                  </a:lnTo>
                  <a:lnTo>
                    <a:pt x="11430000" y="880871"/>
                  </a:lnTo>
                  <a:lnTo>
                    <a:pt x="11430000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392" y="3608832"/>
              <a:ext cx="11430000" cy="881380"/>
            </a:xfrm>
            <a:custGeom>
              <a:avLst/>
              <a:gdLst/>
              <a:ahLst/>
              <a:cxnLst/>
              <a:rect l="l" t="t" r="r" b="b"/>
              <a:pathLst>
                <a:path w="11430000" h="881379">
                  <a:moveTo>
                    <a:pt x="0" y="880871"/>
                  </a:moveTo>
                  <a:lnTo>
                    <a:pt x="11430000" y="880871"/>
                  </a:lnTo>
                  <a:lnTo>
                    <a:pt x="11430000" y="0"/>
                  </a:lnTo>
                  <a:lnTo>
                    <a:pt x="0" y="0"/>
                  </a:lnTo>
                  <a:lnTo>
                    <a:pt x="0" y="880871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7552" y="3092196"/>
              <a:ext cx="10902950" cy="1033780"/>
            </a:xfrm>
            <a:custGeom>
              <a:avLst/>
              <a:gdLst/>
              <a:ahLst/>
              <a:cxnLst/>
              <a:rect l="l" t="t" r="r" b="b"/>
              <a:pathLst>
                <a:path w="10902950" h="1033779">
                  <a:moveTo>
                    <a:pt x="10730484" y="0"/>
                  </a:moveTo>
                  <a:lnTo>
                    <a:pt x="172211" y="0"/>
                  </a:lnTo>
                  <a:lnTo>
                    <a:pt x="126431" y="6150"/>
                  </a:lnTo>
                  <a:lnTo>
                    <a:pt x="85293" y="23509"/>
                  </a:lnTo>
                  <a:lnTo>
                    <a:pt x="50439" y="50434"/>
                  </a:lnTo>
                  <a:lnTo>
                    <a:pt x="23511" y="85287"/>
                  </a:lnTo>
                  <a:lnTo>
                    <a:pt x="6151" y="126426"/>
                  </a:lnTo>
                  <a:lnTo>
                    <a:pt x="0" y="172212"/>
                  </a:lnTo>
                  <a:lnTo>
                    <a:pt x="0" y="861059"/>
                  </a:lnTo>
                  <a:lnTo>
                    <a:pt x="6151" y="906845"/>
                  </a:lnTo>
                  <a:lnTo>
                    <a:pt x="23511" y="947984"/>
                  </a:lnTo>
                  <a:lnTo>
                    <a:pt x="50439" y="982837"/>
                  </a:lnTo>
                  <a:lnTo>
                    <a:pt x="85293" y="1009762"/>
                  </a:lnTo>
                  <a:lnTo>
                    <a:pt x="126431" y="1027121"/>
                  </a:lnTo>
                  <a:lnTo>
                    <a:pt x="172211" y="1033271"/>
                  </a:lnTo>
                  <a:lnTo>
                    <a:pt x="10730484" y="1033271"/>
                  </a:lnTo>
                  <a:lnTo>
                    <a:pt x="10776269" y="1027121"/>
                  </a:lnTo>
                  <a:lnTo>
                    <a:pt x="10817408" y="1009762"/>
                  </a:lnTo>
                  <a:lnTo>
                    <a:pt x="10852261" y="982837"/>
                  </a:lnTo>
                  <a:lnTo>
                    <a:pt x="10879186" y="947984"/>
                  </a:lnTo>
                  <a:lnTo>
                    <a:pt x="10896545" y="906845"/>
                  </a:lnTo>
                  <a:lnTo>
                    <a:pt x="10902696" y="861059"/>
                  </a:lnTo>
                  <a:lnTo>
                    <a:pt x="10902696" y="172212"/>
                  </a:lnTo>
                  <a:lnTo>
                    <a:pt x="10896545" y="126426"/>
                  </a:lnTo>
                  <a:lnTo>
                    <a:pt x="10879186" y="85287"/>
                  </a:lnTo>
                  <a:lnTo>
                    <a:pt x="10852261" y="50434"/>
                  </a:lnTo>
                  <a:lnTo>
                    <a:pt x="10817408" y="23509"/>
                  </a:lnTo>
                  <a:lnTo>
                    <a:pt x="10776269" y="6150"/>
                  </a:lnTo>
                  <a:lnTo>
                    <a:pt x="10730484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552" y="3092196"/>
              <a:ext cx="10902950" cy="1033780"/>
            </a:xfrm>
            <a:custGeom>
              <a:avLst/>
              <a:gdLst/>
              <a:ahLst/>
              <a:cxnLst/>
              <a:rect l="l" t="t" r="r" b="b"/>
              <a:pathLst>
                <a:path w="10902950" h="1033779">
                  <a:moveTo>
                    <a:pt x="0" y="172212"/>
                  </a:moveTo>
                  <a:lnTo>
                    <a:pt x="6151" y="126426"/>
                  </a:lnTo>
                  <a:lnTo>
                    <a:pt x="23511" y="85287"/>
                  </a:lnTo>
                  <a:lnTo>
                    <a:pt x="50439" y="50434"/>
                  </a:lnTo>
                  <a:lnTo>
                    <a:pt x="85293" y="23509"/>
                  </a:lnTo>
                  <a:lnTo>
                    <a:pt x="126431" y="6150"/>
                  </a:lnTo>
                  <a:lnTo>
                    <a:pt x="172211" y="0"/>
                  </a:lnTo>
                  <a:lnTo>
                    <a:pt x="10730484" y="0"/>
                  </a:lnTo>
                  <a:lnTo>
                    <a:pt x="10776269" y="6150"/>
                  </a:lnTo>
                  <a:lnTo>
                    <a:pt x="10817408" y="23509"/>
                  </a:lnTo>
                  <a:lnTo>
                    <a:pt x="10852261" y="50434"/>
                  </a:lnTo>
                  <a:lnTo>
                    <a:pt x="10879186" y="85287"/>
                  </a:lnTo>
                  <a:lnTo>
                    <a:pt x="10896545" y="126426"/>
                  </a:lnTo>
                  <a:lnTo>
                    <a:pt x="10902696" y="172212"/>
                  </a:lnTo>
                  <a:lnTo>
                    <a:pt x="10902696" y="861059"/>
                  </a:lnTo>
                  <a:lnTo>
                    <a:pt x="10896545" y="906845"/>
                  </a:lnTo>
                  <a:lnTo>
                    <a:pt x="10879186" y="947984"/>
                  </a:lnTo>
                  <a:lnTo>
                    <a:pt x="10852261" y="982837"/>
                  </a:lnTo>
                  <a:lnTo>
                    <a:pt x="10817408" y="1009762"/>
                  </a:lnTo>
                  <a:lnTo>
                    <a:pt x="10776269" y="1027121"/>
                  </a:lnTo>
                  <a:lnTo>
                    <a:pt x="10730484" y="1033271"/>
                  </a:lnTo>
                  <a:lnTo>
                    <a:pt x="172211" y="1033271"/>
                  </a:lnTo>
                  <a:lnTo>
                    <a:pt x="126431" y="1027121"/>
                  </a:lnTo>
                  <a:lnTo>
                    <a:pt x="85293" y="1009762"/>
                  </a:lnTo>
                  <a:lnTo>
                    <a:pt x="50439" y="982837"/>
                  </a:lnTo>
                  <a:lnTo>
                    <a:pt x="23511" y="947984"/>
                  </a:lnTo>
                  <a:lnTo>
                    <a:pt x="6151" y="906845"/>
                  </a:lnTo>
                  <a:lnTo>
                    <a:pt x="0" y="861059"/>
                  </a:lnTo>
                  <a:lnTo>
                    <a:pt x="0" y="172212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61772" y="4671059"/>
            <a:ext cx="11445240" cy="1414780"/>
            <a:chOff x="461772" y="4671059"/>
            <a:chExt cx="11445240" cy="1414780"/>
          </a:xfrm>
        </p:grpSpPr>
        <p:sp>
          <p:nvSpPr>
            <p:cNvPr id="14" name="object 14"/>
            <p:cNvSpPr/>
            <p:nvPr/>
          </p:nvSpPr>
          <p:spPr>
            <a:xfrm>
              <a:off x="469392" y="5195315"/>
              <a:ext cx="11430000" cy="882650"/>
            </a:xfrm>
            <a:custGeom>
              <a:avLst/>
              <a:gdLst/>
              <a:ahLst/>
              <a:cxnLst/>
              <a:rect l="l" t="t" r="r" b="b"/>
              <a:pathLst>
                <a:path w="11430000" h="882650">
                  <a:moveTo>
                    <a:pt x="11430000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1430000" y="882396"/>
                  </a:lnTo>
                  <a:lnTo>
                    <a:pt x="11430000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9392" y="5195315"/>
              <a:ext cx="11430000" cy="882650"/>
            </a:xfrm>
            <a:custGeom>
              <a:avLst/>
              <a:gdLst/>
              <a:ahLst/>
              <a:cxnLst/>
              <a:rect l="l" t="t" r="r" b="b"/>
              <a:pathLst>
                <a:path w="11430000" h="882650">
                  <a:moveTo>
                    <a:pt x="0" y="882396"/>
                  </a:moveTo>
                  <a:lnTo>
                    <a:pt x="11430000" y="882396"/>
                  </a:lnTo>
                  <a:lnTo>
                    <a:pt x="11430000" y="0"/>
                  </a:lnTo>
                  <a:lnTo>
                    <a:pt x="0" y="0"/>
                  </a:lnTo>
                  <a:lnTo>
                    <a:pt x="0" y="882396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7552" y="4678679"/>
              <a:ext cx="10902950" cy="1033780"/>
            </a:xfrm>
            <a:custGeom>
              <a:avLst/>
              <a:gdLst/>
              <a:ahLst/>
              <a:cxnLst/>
              <a:rect l="l" t="t" r="r" b="b"/>
              <a:pathLst>
                <a:path w="10902950" h="1033779">
                  <a:moveTo>
                    <a:pt x="10730484" y="0"/>
                  </a:moveTo>
                  <a:lnTo>
                    <a:pt x="172211" y="0"/>
                  </a:lnTo>
                  <a:lnTo>
                    <a:pt x="126431" y="6150"/>
                  </a:lnTo>
                  <a:lnTo>
                    <a:pt x="85293" y="23509"/>
                  </a:lnTo>
                  <a:lnTo>
                    <a:pt x="50439" y="50434"/>
                  </a:lnTo>
                  <a:lnTo>
                    <a:pt x="23511" y="85287"/>
                  </a:lnTo>
                  <a:lnTo>
                    <a:pt x="6151" y="126426"/>
                  </a:lnTo>
                  <a:lnTo>
                    <a:pt x="0" y="172212"/>
                  </a:lnTo>
                  <a:lnTo>
                    <a:pt x="0" y="861060"/>
                  </a:lnTo>
                  <a:lnTo>
                    <a:pt x="6151" y="906840"/>
                  </a:lnTo>
                  <a:lnTo>
                    <a:pt x="23511" y="947978"/>
                  </a:lnTo>
                  <a:lnTo>
                    <a:pt x="50439" y="982832"/>
                  </a:lnTo>
                  <a:lnTo>
                    <a:pt x="85293" y="1009760"/>
                  </a:lnTo>
                  <a:lnTo>
                    <a:pt x="126431" y="1027120"/>
                  </a:lnTo>
                  <a:lnTo>
                    <a:pt x="172211" y="1033272"/>
                  </a:lnTo>
                  <a:lnTo>
                    <a:pt x="10730484" y="1033272"/>
                  </a:lnTo>
                  <a:lnTo>
                    <a:pt x="10776269" y="1027120"/>
                  </a:lnTo>
                  <a:lnTo>
                    <a:pt x="10817408" y="1009760"/>
                  </a:lnTo>
                  <a:lnTo>
                    <a:pt x="10852261" y="982832"/>
                  </a:lnTo>
                  <a:lnTo>
                    <a:pt x="10879186" y="947978"/>
                  </a:lnTo>
                  <a:lnTo>
                    <a:pt x="10896545" y="906840"/>
                  </a:lnTo>
                  <a:lnTo>
                    <a:pt x="10902696" y="861060"/>
                  </a:lnTo>
                  <a:lnTo>
                    <a:pt x="10902696" y="172212"/>
                  </a:lnTo>
                  <a:lnTo>
                    <a:pt x="10896545" y="126426"/>
                  </a:lnTo>
                  <a:lnTo>
                    <a:pt x="10879186" y="85287"/>
                  </a:lnTo>
                  <a:lnTo>
                    <a:pt x="10852261" y="50434"/>
                  </a:lnTo>
                  <a:lnTo>
                    <a:pt x="10817408" y="23509"/>
                  </a:lnTo>
                  <a:lnTo>
                    <a:pt x="10776269" y="6150"/>
                  </a:lnTo>
                  <a:lnTo>
                    <a:pt x="10730484" y="0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7552" y="4678679"/>
              <a:ext cx="10902950" cy="1033780"/>
            </a:xfrm>
            <a:custGeom>
              <a:avLst/>
              <a:gdLst/>
              <a:ahLst/>
              <a:cxnLst/>
              <a:rect l="l" t="t" r="r" b="b"/>
              <a:pathLst>
                <a:path w="10902950" h="1033779">
                  <a:moveTo>
                    <a:pt x="0" y="172212"/>
                  </a:moveTo>
                  <a:lnTo>
                    <a:pt x="6151" y="126426"/>
                  </a:lnTo>
                  <a:lnTo>
                    <a:pt x="23511" y="85287"/>
                  </a:lnTo>
                  <a:lnTo>
                    <a:pt x="50439" y="50434"/>
                  </a:lnTo>
                  <a:lnTo>
                    <a:pt x="85293" y="23509"/>
                  </a:lnTo>
                  <a:lnTo>
                    <a:pt x="126431" y="6150"/>
                  </a:lnTo>
                  <a:lnTo>
                    <a:pt x="172211" y="0"/>
                  </a:lnTo>
                  <a:lnTo>
                    <a:pt x="10730484" y="0"/>
                  </a:lnTo>
                  <a:lnTo>
                    <a:pt x="10776269" y="6150"/>
                  </a:lnTo>
                  <a:lnTo>
                    <a:pt x="10817408" y="23509"/>
                  </a:lnTo>
                  <a:lnTo>
                    <a:pt x="10852261" y="50434"/>
                  </a:lnTo>
                  <a:lnTo>
                    <a:pt x="10879186" y="85287"/>
                  </a:lnTo>
                  <a:lnTo>
                    <a:pt x="10896545" y="126426"/>
                  </a:lnTo>
                  <a:lnTo>
                    <a:pt x="10902696" y="172212"/>
                  </a:lnTo>
                  <a:lnTo>
                    <a:pt x="10902696" y="861060"/>
                  </a:lnTo>
                  <a:lnTo>
                    <a:pt x="10896545" y="906840"/>
                  </a:lnTo>
                  <a:lnTo>
                    <a:pt x="10879186" y="947978"/>
                  </a:lnTo>
                  <a:lnTo>
                    <a:pt x="10852261" y="982832"/>
                  </a:lnTo>
                  <a:lnTo>
                    <a:pt x="10817408" y="1009760"/>
                  </a:lnTo>
                  <a:lnTo>
                    <a:pt x="10776269" y="1027120"/>
                  </a:lnTo>
                  <a:lnTo>
                    <a:pt x="10730484" y="1033272"/>
                  </a:lnTo>
                  <a:lnTo>
                    <a:pt x="172211" y="1033272"/>
                  </a:lnTo>
                  <a:lnTo>
                    <a:pt x="126431" y="1027120"/>
                  </a:lnTo>
                  <a:lnTo>
                    <a:pt x="85293" y="1009760"/>
                  </a:lnTo>
                  <a:lnTo>
                    <a:pt x="50439" y="982832"/>
                  </a:lnTo>
                  <a:lnTo>
                    <a:pt x="23511" y="947978"/>
                  </a:lnTo>
                  <a:lnTo>
                    <a:pt x="6151" y="906840"/>
                  </a:lnTo>
                  <a:lnTo>
                    <a:pt x="0" y="861060"/>
                  </a:lnTo>
                  <a:lnTo>
                    <a:pt x="0" y="172212"/>
                  </a:lnTo>
                  <a:close/>
                </a:path>
              </a:pathLst>
            </a:cu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328674" y="1558543"/>
            <a:ext cx="10156190" cy="38227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1365885">
              <a:lnSpc>
                <a:spcPts val="3070"/>
              </a:lnSpc>
              <a:spcBef>
                <a:spcPts val="439"/>
              </a:spcBef>
            </a:pPr>
            <a:r>
              <a:rPr sz="2800" spc="-5" dirty="0">
                <a:latin typeface="Calibri"/>
                <a:cs typeface="Calibri"/>
              </a:rPr>
              <a:t>признание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человеческого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ресурса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как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главного</a:t>
            </a:r>
            <a:r>
              <a:rPr sz="2800" spc="-15" dirty="0">
                <a:latin typeface="Calibri"/>
                <a:cs typeface="Calibri"/>
              </a:rPr>
              <a:t> источника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создания ценности;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3070"/>
              </a:lnSpc>
            </a:pPr>
            <a:r>
              <a:rPr sz="2800" spc="-5" dirty="0">
                <a:latin typeface="Calibri"/>
                <a:cs typeface="Calibri"/>
              </a:rPr>
              <a:t>своевременное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выявление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изменений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требований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пользователя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целью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улучшения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качества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процессов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услуг;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снижение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потерь.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0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19200" y="10280"/>
            <a:ext cx="10995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ценности бережливого производства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3811" y="1685290"/>
            <a:ext cx="6180455" cy="41821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83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Визуальный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менеджмент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73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Стандартные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операционные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процессы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7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ТРМ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73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0" dirty="0">
                <a:latin typeface="Calibri"/>
                <a:cs typeface="Calibri"/>
              </a:rPr>
              <a:t>«Точно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вовремя»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73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Картирование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7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Встроенное</a:t>
            </a:r>
            <a:r>
              <a:rPr sz="2800" spc="-10" dirty="0">
                <a:latin typeface="Calibri"/>
                <a:cs typeface="Calibri"/>
              </a:rPr>
              <a:t> качество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73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Организация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мест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5S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73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Кайдзен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3489" y="1699259"/>
            <a:ext cx="5420109" cy="4155187"/>
          </a:xfrm>
          <a:prstGeom prst="rect">
            <a:avLst/>
          </a:prstGeom>
        </p:spPr>
      </p:pic>
      <p:sp>
        <p:nvSpPr>
          <p:cNvPr id="6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3471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 бережливого производства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8632" y="2455068"/>
            <a:ext cx="4000027" cy="26482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4857147"/>
            <a:ext cx="3890441" cy="131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6955" y="2550670"/>
            <a:ext cx="3989832" cy="3641182"/>
          </a:xfrm>
          <a:prstGeom prst="rect">
            <a:avLst/>
          </a:prstGeom>
        </p:spPr>
      </p:pic>
      <p:sp>
        <p:nvSpPr>
          <p:cNvPr id="14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" y="6460455"/>
            <a:ext cx="12148998" cy="406522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2700" algn="ctr">
              <a:lnSpc>
                <a:spcPts val="3145"/>
              </a:lnSpc>
              <a:tabLst>
                <a:tab pos="1391920" algn="l"/>
              </a:tabLst>
            </a:pP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  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выбираем   </a:t>
            </a:r>
            <a:r>
              <a:rPr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будущее</a:t>
            </a:r>
            <a:r>
              <a:rPr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  <a:endParaRPr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43471"/>
            <a:ext cx="121692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Визуальный менеджмент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83" y="1048464"/>
            <a:ext cx="12140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Это отображение полезной информации здесь и сейчас для принятия правильных решений, система наглядных элементов (табло, схем, указателей и т.п.), управляющих действиями людей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622</Words>
  <Application>Microsoft Office PowerPoint</Application>
  <PresentationFormat>Произвольный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rmu-212</cp:lastModifiedBy>
  <cp:revision>7</cp:revision>
  <dcterms:created xsi:type="dcterms:W3CDTF">2021-11-16T08:38:20Z</dcterms:created>
  <dcterms:modified xsi:type="dcterms:W3CDTF">2021-11-16T09:51:57Z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2021-11-16T00:00:00Z</vt:filetime>
  </property>
</Properties>
</file>